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257" r:id="rId2"/>
    <p:sldId id="258" r:id="rId3"/>
    <p:sldId id="432" r:id="rId4"/>
    <p:sldId id="492" r:id="rId5"/>
    <p:sldId id="413" r:id="rId6"/>
    <p:sldId id="489" r:id="rId7"/>
    <p:sldId id="277" r:id="rId8"/>
    <p:sldId id="483" r:id="rId9"/>
    <p:sldId id="406" r:id="rId10"/>
    <p:sldId id="490" r:id="rId11"/>
    <p:sldId id="484" r:id="rId12"/>
    <p:sldId id="485" r:id="rId13"/>
    <p:sldId id="414" r:id="rId14"/>
    <p:sldId id="521" r:id="rId15"/>
    <p:sldId id="522" r:id="rId16"/>
    <p:sldId id="431" r:id="rId17"/>
    <p:sldId id="519" r:id="rId18"/>
    <p:sldId id="518" r:id="rId19"/>
    <p:sldId id="434" r:id="rId20"/>
    <p:sldId id="435" r:id="rId21"/>
    <p:sldId id="262" r:id="rId22"/>
    <p:sldId id="424" r:id="rId23"/>
    <p:sldId id="443" r:id="rId24"/>
    <p:sldId id="444" r:id="rId25"/>
    <p:sldId id="487" r:id="rId26"/>
    <p:sldId id="517" r:id="rId27"/>
    <p:sldId id="516" r:id="rId28"/>
    <p:sldId id="280" r:id="rId29"/>
    <p:sldId id="276" r:id="rId30"/>
    <p:sldId id="426" r:id="rId31"/>
    <p:sldId id="481" r:id="rId32"/>
    <p:sldId id="4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FF"/>
    <a:srgbClr val="4472C4"/>
    <a:srgbClr val="CCFFCC"/>
    <a:srgbClr val="0083E6"/>
    <a:srgbClr val="FACB98"/>
    <a:srgbClr val="0996FF"/>
    <a:srgbClr val="FFFFF0"/>
    <a:srgbClr val="FFFFEB"/>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9A62A8-5FC9-C647-A03A-BA0796467FFB}" v="180" dt="2021-11-04T17:17:10.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05" autoAdjust="0"/>
    <p:restoredTop sz="88545" autoAdjust="0"/>
  </p:normalViewPr>
  <p:slideViewPr>
    <p:cSldViewPr snapToGrid="0">
      <p:cViewPr varScale="1">
        <p:scale>
          <a:sx n="94" d="100"/>
          <a:sy n="94" d="100"/>
        </p:scale>
        <p:origin x="480" y="184"/>
      </p:cViewPr>
      <p:guideLst/>
    </p:cSldViewPr>
  </p:slideViewPr>
  <p:notesTextViewPr>
    <p:cViewPr>
      <p:scale>
        <a:sx n="1" d="1"/>
        <a:sy n="1" d="1"/>
      </p:scale>
      <p:origin x="0" y="0"/>
    </p:cViewPr>
  </p:notesTextViewPr>
  <p:notesViewPr>
    <p:cSldViewPr snapToGrid="0">
      <p:cViewPr varScale="1">
        <p:scale>
          <a:sx n="49" d="100"/>
          <a:sy n="49" d="100"/>
        </p:scale>
        <p:origin x="2668"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 Wenqiang" userId="251612ec-f89a-4676-a250-49ffc40b1583" providerId="ADAL" clId="{C19A62A8-5FC9-C647-A03A-BA0796467FFB}"/>
    <pc:docChg chg="undo custSel addSld delSld modSld sldOrd">
      <pc:chgData name="Gu, Wenqiang" userId="251612ec-f89a-4676-a250-49ffc40b1583" providerId="ADAL" clId="{C19A62A8-5FC9-C647-A03A-BA0796467FFB}" dt="2021-11-04T17:25:06.449" v="1350" actId="20577"/>
      <pc:docMkLst>
        <pc:docMk/>
      </pc:docMkLst>
      <pc:sldChg chg="modNotesTx">
        <pc:chgData name="Gu, Wenqiang" userId="251612ec-f89a-4676-a250-49ffc40b1583" providerId="ADAL" clId="{C19A62A8-5FC9-C647-A03A-BA0796467FFB}" dt="2021-11-04T17:18:16.779" v="1345" actId="20577"/>
        <pc:sldMkLst>
          <pc:docMk/>
          <pc:sldMk cId="3946730777" sldId="257"/>
        </pc:sldMkLst>
      </pc:sldChg>
      <pc:sldChg chg="addSp delSp modSp mod modNotesTx">
        <pc:chgData name="Gu, Wenqiang" userId="251612ec-f89a-4676-a250-49ffc40b1583" providerId="ADAL" clId="{C19A62A8-5FC9-C647-A03A-BA0796467FFB}" dt="2021-11-04T17:11:24.066" v="1257" actId="20577"/>
        <pc:sldMkLst>
          <pc:docMk/>
          <pc:sldMk cId="3396191531" sldId="258"/>
        </pc:sldMkLst>
        <pc:spChg chg="add mod">
          <ac:chgData name="Gu, Wenqiang" userId="251612ec-f89a-4676-a250-49ffc40b1583" providerId="ADAL" clId="{C19A62A8-5FC9-C647-A03A-BA0796467FFB}" dt="2021-11-03T04:21:05.313" v="1134"/>
          <ac:spMkLst>
            <pc:docMk/>
            <pc:sldMk cId="3396191531" sldId="258"/>
            <ac:spMk id="3" creationId="{2BC06642-0C55-9E4D-A397-7F6440E68DFE}"/>
          </ac:spMkLst>
        </pc:spChg>
        <pc:spChg chg="add del mod">
          <ac:chgData name="Gu, Wenqiang" userId="251612ec-f89a-4676-a250-49ffc40b1583" providerId="ADAL" clId="{C19A62A8-5FC9-C647-A03A-BA0796467FFB}" dt="2021-11-03T03:52:51.806" v="781"/>
          <ac:spMkLst>
            <pc:docMk/>
            <pc:sldMk cId="3396191531" sldId="258"/>
            <ac:spMk id="3" creationId="{AE2C50BC-BF27-BD46-8960-374D332686D5}"/>
          </ac:spMkLst>
        </pc:spChg>
        <pc:spChg chg="add mod">
          <ac:chgData name="Gu, Wenqiang" userId="251612ec-f89a-4676-a250-49ffc40b1583" providerId="ADAL" clId="{C19A62A8-5FC9-C647-A03A-BA0796467FFB}" dt="2021-11-04T14:05:20.459" v="1233" actId="1076"/>
          <ac:spMkLst>
            <pc:docMk/>
            <pc:sldMk cId="3396191531" sldId="258"/>
            <ac:spMk id="5" creationId="{2024FC8B-0659-774D-B0A5-BF154127EF79}"/>
          </ac:spMkLst>
        </pc:spChg>
        <pc:spChg chg="add mod">
          <ac:chgData name="Gu, Wenqiang" userId="251612ec-f89a-4676-a250-49ffc40b1583" providerId="ADAL" clId="{C19A62A8-5FC9-C647-A03A-BA0796467FFB}" dt="2021-11-04T14:05:20.459" v="1233" actId="1076"/>
          <ac:spMkLst>
            <pc:docMk/>
            <pc:sldMk cId="3396191531" sldId="258"/>
            <ac:spMk id="6" creationId="{BE75E6A6-554F-2F4A-A1E7-220E9B7A3782}"/>
          </ac:spMkLst>
        </pc:spChg>
        <pc:spChg chg="mod">
          <ac:chgData name="Gu, Wenqiang" userId="251612ec-f89a-4676-a250-49ffc40b1583" providerId="ADAL" clId="{C19A62A8-5FC9-C647-A03A-BA0796467FFB}" dt="2021-11-04T14:14:52.755" v="1235" actId="20577"/>
          <ac:spMkLst>
            <pc:docMk/>
            <pc:sldMk cId="3396191531" sldId="258"/>
            <ac:spMk id="12" creationId="{00000000-0000-0000-0000-000000000000}"/>
          </ac:spMkLst>
        </pc:spChg>
      </pc:sldChg>
      <pc:sldChg chg="addSp delSp modSp mod modNotesTx">
        <pc:chgData name="Gu, Wenqiang" userId="251612ec-f89a-4676-a250-49ffc40b1583" providerId="ADAL" clId="{C19A62A8-5FC9-C647-A03A-BA0796467FFB}" dt="2021-11-04T17:17:13.892" v="1336"/>
        <pc:sldMkLst>
          <pc:docMk/>
          <pc:sldMk cId="1415179960" sldId="262"/>
        </pc:sldMkLst>
        <pc:spChg chg="mod">
          <ac:chgData name="Gu, Wenqiang" userId="251612ec-f89a-4676-a250-49ffc40b1583" providerId="ADAL" clId="{C19A62A8-5FC9-C647-A03A-BA0796467FFB}" dt="2021-11-03T02:41:50.189" v="404" actId="20577"/>
          <ac:spMkLst>
            <pc:docMk/>
            <pc:sldMk cId="1415179960" sldId="262"/>
            <ac:spMk id="3" creationId="{40BCA37E-0A36-40F1-BF89-5C708F27EDA0}"/>
          </ac:spMkLst>
        </pc:spChg>
        <pc:spChg chg="add mod">
          <ac:chgData name="Gu, Wenqiang" userId="251612ec-f89a-4676-a250-49ffc40b1583" providerId="ADAL" clId="{C19A62A8-5FC9-C647-A03A-BA0796467FFB}" dt="2021-11-03T04:21:05.313" v="1134"/>
          <ac:spMkLst>
            <pc:docMk/>
            <pc:sldMk cId="1415179960" sldId="262"/>
            <ac:spMk id="4" creationId="{E2C7FA41-3B4F-BF43-9E7C-15CA19C4B636}"/>
          </ac:spMkLst>
        </pc:spChg>
        <pc:spChg chg="add del mod">
          <ac:chgData name="Gu, Wenqiang" userId="251612ec-f89a-4676-a250-49ffc40b1583" providerId="ADAL" clId="{C19A62A8-5FC9-C647-A03A-BA0796467FFB}" dt="2021-11-04T17:17:13.892" v="1336"/>
          <ac:spMkLst>
            <pc:docMk/>
            <pc:sldMk cId="1415179960" sldId="262"/>
            <ac:spMk id="6" creationId="{B207AE5C-8B5B-DC4F-A86A-4F3B828D5899}"/>
          </ac:spMkLst>
        </pc:spChg>
      </pc:sldChg>
      <pc:sldChg chg="addSp modSp">
        <pc:chgData name="Gu, Wenqiang" userId="251612ec-f89a-4676-a250-49ffc40b1583" providerId="ADAL" clId="{C19A62A8-5FC9-C647-A03A-BA0796467FFB}" dt="2021-11-03T04:21:05.313" v="1134"/>
        <pc:sldMkLst>
          <pc:docMk/>
          <pc:sldMk cId="2426739931" sldId="276"/>
        </pc:sldMkLst>
        <pc:spChg chg="add mod">
          <ac:chgData name="Gu, Wenqiang" userId="251612ec-f89a-4676-a250-49ffc40b1583" providerId="ADAL" clId="{C19A62A8-5FC9-C647-A03A-BA0796467FFB}" dt="2021-11-03T04:21:05.313" v="1134"/>
          <ac:spMkLst>
            <pc:docMk/>
            <pc:sldMk cId="2426739931" sldId="276"/>
            <ac:spMk id="4" creationId="{363E5BC1-951B-E94B-AD58-CD8BBF7D132B}"/>
          </ac:spMkLst>
        </pc:spChg>
      </pc:sldChg>
      <pc:sldChg chg="addSp modSp modNotesTx">
        <pc:chgData name="Gu, Wenqiang" userId="251612ec-f89a-4676-a250-49ffc40b1583" providerId="ADAL" clId="{C19A62A8-5FC9-C647-A03A-BA0796467FFB}" dt="2021-11-04T17:12:23.535" v="1275" actId="20577"/>
        <pc:sldMkLst>
          <pc:docMk/>
          <pc:sldMk cId="292590956" sldId="277"/>
        </pc:sldMkLst>
        <pc:spChg chg="add mod">
          <ac:chgData name="Gu, Wenqiang" userId="251612ec-f89a-4676-a250-49ffc40b1583" providerId="ADAL" clId="{C19A62A8-5FC9-C647-A03A-BA0796467FFB}" dt="2021-11-03T04:21:05.313" v="1134"/>
          <ac:spMkLst>
            <pc:docMk/>
            <pc:sldMk cId="292590956" sldId="277"/>
            <ac:spMk id="4" creationId="{2B40A069-2AE7-154B-92EB-BCFCE7DA4A4F}"/>
          </ac:spMkLst>
        </pc:spChg>
      </pc:sldChg>
      <pc:sldChg chg="addSp modSp">
        <pc:chgData name="Gu, Wenqiang" userId="251612ec-f89a-4676-a250-49ffc40b1583" providerId="ADAL" clId="{C19A62A8-5FC9-C647-A03A-BA0796467FFB}" dt="2021-11-03T04:21:05.313" v="1134"/>
        <pc:sldMkLst>
          <pc:docMk/>
          <pc:sldMk cId="3010822154" sldId="280"/>
        </pc:sldMkLst>
        <pc:spChg chg="add mod">
          <ac:chgData name="Gu, Wenqiang" userId="251612ec-f89a-4676-a250-49ffc40b1583" providerId="ADAL" clId="{C19A62A8-5FC9-C647-A03A-BA0796467FFB}" dt="2021-11-03T04:21:05.313" v="1134"/>
          <ac:spMkLst>
            <pc:docMk/>
            <pc:sldMk cId="3010822154" sldId="280"/>
            <ac:spMk id="4" creationId="{C238B1CF-8512-DD4D-942E-3B7D42B82A39}"/>
          </ac:spMkLst>
        </pc:spChg>
      </pc:sldChg>
      <pc:sldChg chg="addSp modSp mod modAnim modNotesTx">
        <pc:chgData name="Gu, Wenqiang" userId="251612ec-f89a-4676-a250-49ffc40b1583" providerId="ADAL" clId="{C19A62A8-5FC9-C647-A03A-BA0796467FFB}" dt="2021-11-04T17:14:14.354" v="1287"/>
        <pc:sldMkLst>
          <pc:docMk/>
          <pc:sldMk cId="27882973" sldId="406"/>
        </pc:sldMkLst>
        <pc:spChg chg="add mod">
          <ac:chgData name="Gu, Wenqiang" userId="251612ec-f89a-4676-a250-49ffc40b1583" providerId="ADAL" clId="{C19A62A8-5FC9-C647-A03A-BA0796467FFB}" dt="2021-11-03T02:22:11.734" v="95" actId="1076"/>
          <ac:spMkLst>
            <pc:docMk/>
            <pc:sldMk cId="27882973" sldId="406"/>
            <ac:spMk id="4" creationId="{1C5FE3FE-5A82-3B45-B04E-00143FA75971}"/>
          </ac:spMkLst>
        </pc:spChg>
        <pc:spChg chg="add mod">
          <ac:chgData name="Gu, Wenqiang" userId="251612ec-f89a-4676-a250-49ffc40b1583" providerId="ADAL" clId="{C19A62A8-5FC9-C647-A03A-BA0796467FFB}" dt="2021-11-03T04:21:05.313" v="1134"/>
          <ac:spMkLst>
            <pc:docMk/>
            <pc:sldMk cId="27882973" sldId="406"/>
            <ac:spMk id="6" creationId="{022D11EB-ACA7-8141-AF2D-206B001C48F8}"/>
          </ac:spMkLst>
        </pc:spChg>
        <pc:spChg chg="add mod">
          <ac:chgData name="Gu, Wenqiang" userId="251612ec-f89a-4676-a250-49ffc40b1583" providerId="ADAL" clId="{C19A62A8-5FC9-C647-A03A-BA0796467FFB}" dt="2021-11-03T02:22:20.004" v="99" actId="14100"/>
          <ac:spMkLst>
            <pc:docMk/>
            <pc:sldMk cId="27882973" sldId="406"/>
            <ac:spMk id="15" creationId="{2515CF65-F0EC-584C-AEAA-43992789A098}"/>
          </ac:spMkLst>
        </pc:spChg>
      </pc:sldChg>
      <pc:sldChg chg="addSp modSp modNotesTx">
        <pc:chgData name="Gu, Wenqiang" userId="251612ec-f89a-4676-a250-49ffc40b1583" providerId="ADAL" clId="{C19A62A8-5FC9-C647-A03A-BA0796467FFB}" dt="2021-11-04T17:12:00.385" v="1268" actId="20577"/>
        <pc:sldMkLst>
          <pc:docMk/>
          <pc:sldMk cId="3704042563" sldId="413"/>
        </pc:sldMkLst>
        <pc:spChg chg="add mod">
          <ac:chgData name="Gu, Wenqiang" userId="251612ec-f89a-4676-a250-49ffc40b1583" providerId="ADAL" clId="{C19A62A8-5FC9-C647-A03A-BA0796467FFB}" dt="2021-11-03T04:21:05.313" v="1134"/>
          <ac:spMkLst>
            <pc:docMk/>
            <pc:sldMk cId="3704042563" sldId="413"/>
            <ac:spMk id="4" creationId="{CB84AB6E-ADE6-F94B-AB44-03AB7F950F99}"/>
          </ac:spMkLst>
        </pc:spChg>
      </pc:sldChg>
      <pc:sldChg chg="addSp modSp mod modNotesTx">
        <pc:chgData name="Gu, Wenqiang" userId="251612ec-f89a-4676-a250-49ffc40b1583" providerId="ADAL" clId="{C19A62A8-5FC9-C647-A03A-BA0796467FFB}" dt="2021-11-04T17:15:22.794" v="1302" actId="20577"/>
        <pc:sldMkLst>
          <pc:docMk/>
          <pc:sldMk cId="257179566" sldId="414"/>
        </pc:sldMkLst>
        <pc:spChg chg="mod">
          <ac:chgData name="Gu, Wenqiang" userId="251612ec-f89a-4676-a250-49ffc40b1583" providerId="ADAL" clId="{C19A62A8-5FC9-C647-A03A-BA0796467FFB}" dt="2021-11-03T02:31:00.662" v="138" actId="20577"/>
          <ac:spMkLst>
            <pc:docMk/>
            <pc:sldMk cId="257179566" sldId="414"/>
            <ac:spMk id="2" creationId="{7B26CF6F-EE0E-464C-937E-917F0A113BFA}"/>
          </ac:spMkLst>
        </pc:spChg>
        <pc:spChg chg="add mod">
          <ac:chgData name="Gu, Wenqiang" userId="251612ec-f89a-4676-a250-49ffc40b1583" providerId="ADAL" clId="{C19A62A8-5FC9-C647-A03A-BA0796467FFB}" dt="2021-11-03T04:21:05.313" v="1134"/>
          <ac:spMkLst>
            <pc:docMk/>
            <pc:sldMk cId="257179566" sldId="414"/>
            <ac:spMk id="5" creationId="{E5B25B14-F374-AE4D-A3C4-700167437916}"/>
          </ac:spMkLst>
        </pc:spChg>
        <pc:spChg chg="add mod">
          <ac:chgData name="Gu, Wenqiang" userId="251612ec-f89a-4676-a250-49ffc40b1583" providerId="ADAL" clId="{C19A62A8-5FC9-C647-A03A-BA0796467FFB}" dt="2021-11-03T03:56:38.385" v="857" actId="1076"/>
          <ac:spMkLst>
            <pc:docMk/>
            <pc:sldMk cId="257179566" sldId="414"/>
            <ac:spMk id="21" creationId="{3533BF0A-6A7E-8E45-B3EC-867107888959}"/>
          </ac:spMkLst>
        </pc:spChg>
        <pc:picChg chg="add mod">
          <ac:chgData name="Gu, Wenqiang" userId="251612ec-f89a-4676-a250-49ffc40b1583" providerId="ADAL" clId="{C19A62A8-5FC9-C647-A03A-BA0796467FFB}" dt="2021-11-03T02:32:46.619" v="141" actId="1076"/>
          <ac:picMkLst>
            <pc:docMk/>
            <pc:sldMk cId="257179566" sldId="414"/>
            <ac:picMk id="20" creationId="{AE9106E2-2F3A-3140-B734-5322BE1FBBF7}"/>
          </ac:picMkLst>
        </pc:picChg>
      </pc:sldChg>
      <pc:sldChg chg="addSp modSp">
        <pc:chgData name="Gu, Wenqiang" userId="251612ec-f89a-4676-a250-49ffc40b1583" providerId="ADAL" clId="{C19A62A8-5FC9-C647-A03A-BA0796467FFB}" dt="2021-11-03T04:21:05.313" v="1134"/>
        <pc:sldMkLst>
          <pc:docMk/>
          <pc:sldMk cId="1228510563" sldId="424"/>
        </pc:sldMkLst>
        <pc:spChg chg="add mod">
          <ac:chgData name="Gu, Wenqiang" userId="251612ec-f89a-4676-a250-49ffc40b1583" providerId="ADAL" clId="{C19A62A8-5FC9-C647-A03A-BA0796467FFB}" dt="2021-11-03T04:21:05.313" v="1134"/>
          <ac:spMkLst>
            <pc:docMk/>
            <pc:sldMk cId="1228510563" sldId="424"/>
            <ac:spMk id="3" creationId="{699BE7F9-5771-B54B-972E-A0CA7AB27156}"/>
          </ac:spMkLst>
        </pc:spChg>
      </pc:sldChg>
      <pc:sldChg chg="addSp modSp">
        <pc:chgData name="Gu, Wenqiang" userId="251612ec-f89a-4676-a250-49ffc40b1583" providerId="ADAL" clId="{C19A62A8-5FC9-C647-A03A-BA0796467FFB}" dt="2021-11-03T04:21:05.313" v="1134"/>
        <pc:sldMkLst>
          <pc:docMk/>
          <pc:sldMk cId="1711665101" sldId="426"/>
        </pc:sldMkLst>
        <pc:spChg chg="add mod">
          <ac:chgData name="Gu, Wenqiang" userId="251612ec-f89a-4676-a250-49ffc40b1583" providerId="ADAL" clId="{C19A62A8-5FC9-C647-A03A-BA0796467FFB}" dt="2021-11-03T04:21:05.313" v="1134"/>
          <ac:spMkLst>
            <pc:docMk/>
            <pc:sldMk cId="1711665101" sldId="426"/>
            <ac:spMk id="4" creationId="{8186EC26-DF71-9A42-97A4-844134809D03}"/>
          </ac:spMkLst>
        </pc:spChg>
      </pc:sldChg>
      <pc:sldChg chg="addSp modSp mod modNotesTx">
        <pc:chgData name="Gu, Wenqiang" userId="251612ec-f89a-4676-a250-49ffc40b1583" providerId="ADAL" clId="{C19A62A8-5FC9-C647-A03A-BA0796467FFB}" dt="2021-11-04T17:15:58.989" v="1315" actId="20577"/>
        <pc:sldMkLst>
          <pc:docMk/>
          <pc:sldMk cId="2580824933" sldId="431"/>
        </pc:sldMkLst>
        <pc:spChg chg="mod">
          <ac:chgData name="Gu, Wenqiang" userId="251612ec-f89a-4676-a250-49ffc40b1583" providerId="ADAL" clId="{C19A62A8-5FC9-C647-A03A-BA0796467FFB}" dt="2021-11-03T03:58:07.835" v="876" actId="20577"/>
          <ac:spMkLst>
            <pc:docMk/>
            <pc:sldMk cId="2580824933" sldId="431"/>
            <ac:spMk id="3" creationId="{A66664AE-DD5D-4842-B95F-842D6C18636F}"/>
          </ac:spMkLst>
        </pc:spChg>
        <pc:spChg chg="add mod">
          <ac:chgData name="Gu, Wenqiang" userId="251612ec-f89a-4676-a250-49ffc40b1583" providerId="ADAL" clId="{C19A62A8-5FC9-C647-A03A-BA0796467FFB}" dt="2021-11-03T04:21:05.313" v="1134"/>
          <ac:spMkLst>
            <pc:docMk/>
            <pc:sldMk cId="2580824933" sldId="431"/>
            <ac:spMk id="4" creationId="{0F91DB58-AB8F-AC4D-A754-5475198AB08A}"/>
          </ac:spMkLst>
        </pc:spChg>
      </pc:sldChg>
      <pc:sldChg chg="addSp modSp mod modNotesTx">
        <pc:chgData name="Gu, Wenqiang" userId="251612ec-f89a-4676-a250-49ffc40b1583" providerId="ADAL" clId="{C19A62A8-5FC9-C647-A03A-BA0796467FFB}" dt="2021-11-04T17:11:36.518" v="1261" actId="20577"/>
        <pc:sldMkLst>
          <pc:docMk/>
          <pc:sldMk cId="781446450" sldId="432"/>
        </pc:sldMkLst>
        <pc:spChg chg="mod">
          <ac:chgData name="Gu, Wenqiang" userId="251612ec-f89a-4676-a250-49ffc40b1583" providerId="ADAL" clId="{C19A62A8-5FC9-C647-A03A-BA0796467FFB}" dt="2021-11-03T02:13:41.426" v="62" actId="20577"/>
          <ac:spMkLst>
            <pc:docMk/>
            <pc:sldMk cId="781446450" sldId="432"/>
            <ac:spMk id="2" creationId="{00000000-0000-0000-0000-000000000000}"/>
          </ac:spMkLst>
        </pc:spChg>
        <pc:spChg chg="add mod">
          <ac:chgData name="Gu, Wenqiang" userId="251612ec-f89a-4676-a250-49ffc40b1583" providerId="ADAL" clId="{C19A62A8-5FC9-C647-A03A-BA0796467FFB}" dt="2021-11-03T04:21:05.313" v="1134"/>
          <ac:spMkLst>
            <pc:docMk/>
            <pc:sldMk cId="781446450" sldId="432"/>
            <ac:spMk id="4" creationId="{AAD8A840-7BF6-B949-86CC-D6EAC7E4F615}"/>
          </ac:spMkLst>
        </pc:spChg>
      </pc:sldChg>
      <pc:sldChg chg="addSp delSp modSp mod modNotesTx">
        <pc:chgData name="Gu, Wenqiang" userId="251612ec-f89a-4676-a250-49ffc40b1583" providerId="ADAL" clId="{C19A62A8-5FC9-C647-A03A-BA0796467FFB}" dt="2021-11-04T17:16:45.832" v="1327" actId="20577"/>
        <pc:sldMkLst>
          <pc:docMk/>
          <pc:sldMk cId="2233827090" sldId="434"/>
        </pc:sldMkLst>
        <pc:spChg chg="add del mod">
          <ac:chgData name="Gu, Wenqiang" userId="251612ec-f89a-4676-a250-49ffc40b1583" providerId="ADAL" clId="{C19A62A8-5FC9-C647-A03A-BA0796467FFB}" dt="2021-11-03T03:58:23.217" v="877" actId="478"/>
          <ac:spMkLst>
            <pc:docMk/>
            <pc:sldMk cId="2233827090" sldId="434"/>
            <ac:spMk id="4" creationId="{155A54F6-DAD1-1B48-AB9C-312FC0BFF87C}"/>
          </ac:spMkLst>
        </pc:spChg>
        <pc:spChg chg="add mod">
          <ac:chgData name="Gu, Wenqiang" userId="251612ec-f89a-4676-a250-49ffc40b1583" providerId="ADAL" clId="{C19A62A8-5FC9-C647-A03A-BA0796467FFB}" dt="2021-11-03T04:21:05.313" v="1134"/>
          <ac:spMkLst>
            <pc:docMk/>
            <pc:sldMk cId="2233827090" sldId="434"/>
            <ac:spMk id="4" creationId="{9F92432B-D3B5-1A49-BA82-7BEE108FFC36}"/>
          </ac:spMkLst>
        </pc:spChg>
      </pc:sldChg>
      <pc:sldChg chg="addSp modSp modNotesTx">
        <pc:chgData name="Gu, Wenqiang" userId="251612ec-f89a-4676-a250-49ffc40b1583" providerId="ADAL" clId="{C19A62A8-5FC9-C647-A03A-BA0796467FFB}" dt="2021-11-04T17:16:54.947" v="1330" actId="20577"/>
        <pc:sldMkLst>
          <pc:docMk/>
          <pc:sldMk cId="1802940141" sldId="435"/>
        </pc:sldMkLst>
        <pc:spChg chg="add mod">
          <ac:chgData name="Gu, Wenqiang" userId="251612ec-f89a-4676-a250-49ffc40b1583" providerId="ADAL" clId="{C19A62A8-5FC9-C647-A03A-BA0796467FFB}" dt="2021-11-03T04:21:05.313" v="1134"/>
          <ac:spMkLst>
            <pc:docMk/>
            <pc:sldMk cId="1802940141" sldId="435"/>
            <ac:spMk id="4" creationId="{824B5F17-BF77-F047-919D-18C91CF94E49}"/>
          </ac:spMkLst>
        </pc:spChg>
      </pc:sldChg>
      <pc:sldChg chg="addSp modSp ord">
        <pc:chgData name="Gu, Wenqiang" userId="251612ec-f89a-4676-a250-49ffc40b1583" providerId="ADAL" clId="{C19A62A8-5FC9-C647-A03A-BA0796467FFB}" dt="2021-11-03T04:21:05.313" v="1134"/>
        <pc:sldMkLst>
          <pc:docMk/>
          <pc:sldMk cId="3087568368" sldId="443"/>
        </pc:sldMkLst>
        <pc:spChg chg="add mod">
          <ac:chgData name="Gu, Wenqiang" userId="251612ec-f89a-4676-a250-49ffc40b1583" providerId="ADAL" clId="{C19A62A8-5FC9-C647-A03A-BA0796467FFB}" dt="2021-11-03T04:21:05.313" v="1134"/>
          <ac:spMkLst>
            <pc:docMk/>
            <pc:sldMk cId="3087568368" sldId="443"/>
            <ac:spMk id="3" creationId="{68670A93-3BE6-3042-BF5B-9197B00B2945}"/>
          </ac:spMkLst>
        </pc:spChg>
      </pc:sldChg>
      <pc:sldChg chg="addSp delSp modSp mod ord">
        <pc:chgData name="Gu, Wenqiang" userId="251612ec-f89a-4676-a250-49ffc40b1583" providerId="ADAL" clId="{C19A62A8-5FC9-C647-A03A-BA0796467FFB}" dt="2021-11-03T04:21:05.313" v="1134"/>
        <pc:sldMkLst>
          <pc:docMk/>
          <pc:sldMk cId="2272780525" sldId="444"/>
        </pc:sldMkLst>
        <pc:spChg chg="add mod">
          <ac:chgData name="Gu, Wenqiang" userId="251612ec-f89a-4676-a250-49ffc40b1583" providerId="ADAL" clId="{C19A62A8-5FC9-C647-A03A-BA0796467FFB}" dt="2021-11-03T04:21:05.313" v="1134"/>
          <ac:spMkLst>
            <pc:docMk/>
            <pc:sldMk cId="2272780525" sldId="444"/>
            <ac:spMk id="4" creationId="{697BED13-6FD3-6849-B156-689C81F0B623}"/>
          </ac:spMkLst>
        </pc:spChg>
        <pc:spChg chg="topLvl">
          <ac:chgData name="Gu, Wenqiang" userId="251612ec-f89a-4676-a250-49ffc40b1583" providerId="ADAL" clId="{C19A62A8-5FC9-C647-A03A-BA0796467FFB}" dt="2021-11-03T04:12:45.422" v="1028" actId="165"/>
          <ac:spMkLst>
            <pc:docMk/>
            <pc:sldMk cId="2272780525" sldId="444"/>
            <ac:spMk id="46" creationId="{AC68C5C3-F594-8A46-B9FF-63B7D39FD550}"/>
          </ac:spMkLst>
        </pc:spChg>
        <pc:spChg chg="topLvl">
          <ac:chgData name="Gu, Wenqiang" userId="251612ec-f89a-4676-a250-49ffc40b1583" providerId="ADAL" clId="{C19A62A8-5FC9-C647-A03A-BA0796467FFB}" dt="2021-11-03T04:12:45.422" v="1028" actId="165"/>
          <ac:spMkLst>
            <pc:docMk/>
            <pc:sldMk cId="2272780525" sldId="444"/>
            <ac:spMk id="47" creationId="{F50E05A3-4FD2-CF41-B529-1241A0053347}"/>
          </ac:spMkLst>
        </pc:spChg>
        <pc:spChg chg="topLvl">
          <ac:chgData name="Gu, Wenqiang" userId="251612ec-f89a-4676-a250-49ffc40b1583" providerId="ADAL" clId="{C19A62A8-5FC9-C647-A03A-BA0796467FFB}" dt="2021-11-03T04:12:45.422" v="1028" actId="165"/>
          <ac:spMkLst>
            <pc:docMk/>
            <pc:sldMk cId="2272780525" sldId="444"/>
            <ac:spMk id="55" creationId="{9AAC862A-8643-324C-BC68-D5F7348B831B}"/>
          </ac:spMkLst>
        </pc:spChg>
        <pc:spChg chg="mod topLvl">
          <ac:chgData name="Gu, Wenqiang" userId="251612ec-f89a-4676-a250-49ffc40b1583" providerId="ADAL" clId="{C19A62A8-5FC9-C647-A03A-BA0796467FFB}" dt="2021-11-03T04:13:18.268" v="1035" actId="166"/>
          <ac:spMkLst>
            <pc:docMk/>
            <pc:sldMk cId="2272780525" sldId="444"/>
            <ac:spMk id="56" creationId="{C1EE8EDB-7C12-6C49-A09C-27F7D8CA3F74}"/>
          </ac:spMkLst>
        </pc:spChg>
        <pc:spChg chg="topLvl">
          <ac:chgData name="Gu, Wenqiang" userId="251612ec-f89a-4676-a250-49ffc40b1583" providerId="ADAL" clId="{C19A62A8-5FC9-C647-A03A-BA0796467FFB}" dt="2021-11-03T04:12:45.422" v="1028" actId="165"/>
          <ac:spMkLst>
            <pc:docMk/>
            <pc:sldMk cId="2272780525" sldId="444"/>
            <ac:spMk id="57" creationId="{EF901BFB-73C7-3046-8536-0B85BC0F95FC}"/>
          </ac:spMkLst>
        </pc:spChg>
        <pc:spChg chg="mod topLvl">
          <ac:chgData name="Gu, Wenqiang" userId="251612ec-f89a-4676-a250-49ffc40b1583" providerId="ADAL" clId="{C19A62A8-5FC9-C647-A03A-BA0796467FFB}" dt="2021-11-03T04:13:26.101" v="1036" actId="166"/>
          <ac:spMkLst>
            <pc:docMk/>
            <pc:sldMk cId="2272780525" sldId="444"/>
            <ac:spMk id="59" creationId="{209B9B8A-0BFB-374B-8735-ADD2CB70BC91}"/>
          </ac:spMkLst>
        </pc:spChg>
        <pc:spChg chg="topLvl">
          <ac:chgData name="Gu, Wenqiang" userId="251612ec-f89a-4676-a250-49ffc40b1583" providerId="ADAL" clId="{C19A62A8-5FC9-C647-A03A-BA0796467FFB}" dt="2021-11-03T04:12:45.422" v="1028" actId="165"/>
          <ac:spMkLst>
            <pc:docMk/>
            <pc:sldMk cId="2272780525" sldId="444"/>
            <ac:spMk id="60" creationId="{8CC625AE-D2DD-8643-9D61-AC7CF38399A0}"/>
          </ac:spMkLst>
        </pc:spChg>
        <pc:spChg chg="topLvl">
          <ac:chgData name="Gu, Wenqiang" userId="251612ec-f89a-4676-a250-49ffc40b1583" providerId="ADAL" clId="{C19A62A8-5FC9-C647-A03A-BA0796467FFB}" dt="2021-11-03T04:12:45.422" v="1028" actId="165"/>
          <ac:spMkLst>
            <pc:docMk/>
            <pc:sldMk cId="2272780525" sldId="444"/>
            <ac:spMk id="61" creationId="{F2B7B71C-A474-1948-86B9-D63ED7D87A80}"/>
          </ac:spMkLst>
        </pc:spChg>
        <pc:spChg chg="topLvl">
          <ac:chgData name="Gu, Wenqiang" userId="251612ec-f89a-4676-a250-49ffc40b1583" providerId="ADAL" clId="{C19A62A8-5FC9-C647-A03A-BA0796467FFB}" dt="2021-11-03T04:12:45.422" v="1028" actId="165"/>
          <ac:spMkLst>
            <pc:docMk/>
            <pc:sldMk cId="2272780525" sldId="444"/>
            <ac:spMk id="62" creationId="{E2747428-4A09-5F47-B9E7-2984FB6772D6}"/>
          </ac:spMkLst>
        </pc:spChg>
        <pc:spChg chg="mod">
          <ac:chgData name="Gu, Wenqiang" userId="251612ec-f89a-4676-a250-49ffc40b1583" providerId="ADAL" clId="{C19A62A8-5FC9-C647-A03A-BA0796467FFB}" dt="2021-11-03T04:14:54.860" v="1053" actId="166"/>
          <ac:spMkLst>
            <pc:docMk/>
            <pc:sldMk cId="2272780525" sldId="444"/>
            <ac:spMk id="71" creationId="{549545D2-A805-D042-B230-1C3DA081EC8A}"/>
          </ac:spMkLst>
        </pc:spChg>
        <pc:spChg chg="mod">
          <ac:chgData name="Gu, Wenqiang" userId="251612ec-f89a-4676-a250-49ffc40b1583" providerId="ADAL" clId="{C19A62A8-5FC9-C647-A03A-BA0796467FFB}" dt="2021-11-03T04:14:59.618" v="1054" actId="166"/>
          <ac:spMkLst>
            <pc:docMk/>
            <pc:sldMk cId="2272780525" sldId="444"/>
            <ac:spMk id="74" creationId="{06B71E33-3526-2442-9F48-E1BAA6C9C6DD}"/>
          </ac:spMkLst>
        </pc:spChg>
        <pc:grpChg chg="del">
          <ac:chgData name="Gu, Wenqiang" userId="251612ec-f89a-4676-a250-49ffc40b1583" providerId="ADAL" clId="{C19A62A8-5FC9-C647-A03A-BA0796467FFB}" dt="2021-11-03T04:12:45.422" v="1028" actId="165"/>
          <ac:grpSpMkLst>
            <pc:docMk/>
            <pc:sldMk cId="2272780525" sldId="444"/>
            <ac:grpSpMk id="42" creationId="{30614572-AF2C-FD47-96BD-A3F3698FC2FA}"/>
          </ac:grpSpMkLst>
        </pc:grpChg>
        <pc:picChg chg="add mod">
          <ac:chgData name="Gu, Wenqiang" userId="251612ec-f89a-4676-a250-49ffc40b1583" providerId="ADAL" clId="{C19A62A8-5FC9-C647-A03A-BA0796467FFB}" dt="2021-11-03T04:13:29.468" v="1037" actId="1076"/>
          <ac:picMkLst>
            <pc:docMk/>
            <pc:sldMk cId="2272780525" sldId="444"/>
            <ac:picMk id="39" creationId="{EF90E8D7-221C-DC41-99EF-EC5FE46ADD75}"/>
          </ac:picMkLst>
        </pc:picChg>
        <pc:picChg chg="add mod">
          <ac:chgData name="Gu, Wenqiang" userId="251612ec-f89a-4676-a250-49ffc40b1583" providerId="ADAL" clId="{C19A62A8-5FC9-C647-A03A-BA0796467FFB}" dt="2021-11-03T04:15:22.497" v="1060" actId="1076"/>
          <ac:picMkLst>
            <pc:docMk/>
            <pc:sldMk cId="2272780525" sldId="444"/>
            <ac:picMk id="40" creationId="{3210A86A-0EFB-E944-93BC-E3FAABB0CCDE}"/>
          </ac:picMkLst>
        </pc:picChg>
        <pc:picChg chg="del mod topLvl">
          <ac:chgData name="Gu, Wenqiang" userId="251612ec-f89a-4676-a250-49ffc40b1583" providerId="ADAL" clId="{C19A62A8-5FC9-C647-A03A-BA0796467FFB}" dt="2021-11-03T04:12:51.576" v="1030" actId="478"/>
          <ac:picMkLst>
            <pc:docMk/>
            <pc:sldMk cId="2272780525" sldId="444"/>
            <ac:picMk id="45" creationId="{F0D6E182-1B26-684F-9542-922102F94521}"/>
          </ac:picMkLst>
        </pc:picChg>
        <pc:picChg chg="del">
          <ac:chgData name="Gu, Wenqiang" userId="251612ec-f89a-4676-a250-49ffc40b1583" providerId="ADAL" clId="{C19A62A8-5FC9-C647-A03A-BA0796467FFB}" dt="2021-11-03T04:13:35.225" v="1038" actId="478"/>
          <ac:picMkLst>
            <pc:docMk/>
            <pc:sldMk cId="2272780525" sldId="444"/>
            <ac:picMk id="64" creationId="{832EF7D5-FA1A-5C4F-8F7B-1C906BBEF485}"/>
          </ac:picMkLst>
        </pc:picChg>
        <pc:cxnChg chg="topLvl">
          <ac:chgData name="Gu, Wenqiang" userId="251612ec-f89a-4676-a250-49ffc40b1583" providerId="ADAL" clId="{C19A62A8-5FC9-C647-A03A-BA0796467FFB}" dt="2021-11-03T04:12:45.422" v="1028" actId="165"/>
          <ac:cxnSpMkLst>
            <pc:docMk/>
            <pc:sldMk cId="2272780525" sldId="444"/>
            <ac:cxnSpMk id="48" creationId="{8558EA74-9815-3144-80E3-3C7AB1CB59C5}"/>
          </ac:cxnSpMkLst>
        </pc:cxnChg>
        <pc:cxnChg chg="topLvl">
          <ac:chgData name="Gu, Wenqiang" userId="251612ec-f89a-4676-a250-49ffc40b1583" providerId="ADAL" clId="{C19A62A8-5FC9-C647-A03A-BA0796467FFB}" dt="2021-11-03T04:12:45.422" v="1028" actId="165"/>
          <ac:cxnSpMkLst>
            <pc:docMk/>
            <pc:sldMk cId="2272780525" sldId="444"/>
            <ac:cxnSpMk id="53" creationId="{F1265032-341A-3A41-A086-F45B5BE12E2D}"/>
          </ac:cxnSpMkLst>
        </pc:cxnChg>
        <pc:cxnChg chg="topLvl">
          <ac:chgData name="Gu, Wenqiang" userId="251612ec-f89a-4676-a250-49ffc40b1583" providerId="ADAL" clId="{C19A62A8-5FC9-C647-A03A-BA0796467FFB}" dt="2021-11-03T04:12:45.422" v="1028" actId="165"/>
          <ac:cxnSpMkLst>
            <pc:docMk/>
            <pc:sldMk cId="2272780525" sldId="444"/>
            <ac:cxnSpMk id="54" creationId="{63F44CDE-7642-4947-8280-C47F1B57D2AE}"/>
          </ac:cxnSpMkLst>
        </pc:cxnChg>
        <pc:cxnChg chg="topLvl">
          <ac:chgData name="Gu, Wenqiang" userId="251612ec-f89a-4676-a250-49ffc40b1583" providerId="ADAL" clId="{C19A62A8-5FC9-C647-A03A-BA0796467FFB}" dt="2021-11-03T04:12:45.422" v="1028" actId="165"/>
          <ac:cxnSpMkLst>
            <pc:docMk/>
            <pc:sldMk cId="2272780525" sldId="444"/>
            <ac:cxnSpMk id="58" creationId="{A7B94C56-2F9F-974F-9CD0-739E75FD68F1}"/>
          </ac:cxnSpMkLst>
        </pc:cxnChg>
      </pc:sldChg>
      <pc:sldChg chg="addSp modSp">
        <pc:chgData name="Gu, Wenqiang" userId="251612ec-f89a-4676-a250-49ffc40b1583" providerId="ADAL" clId="{C19A62A8-5FC9-C647-A03A-BA0796467FFB}" dt="2021-11-03T04:21:05.313" v="1134"/>
        <pc:sldMkLst>
          <pc:docMk/>
          <pc:sldMk cId="4270568165" sldId="481"/>
        </pc:sldMkLst>
        <pc:spChg chg="add mod">
          <ac:chgData name="Gu, Wenqiang" userId="251612ec-f89a-4676-a250-49ffc40b1583" providerId="ADAL" clId="{C19A62A8-5FC9-C647-A03A-BA0796467FFB}" dt="2021-11-03T04:21:05.313" v="1134"/>
          <ac:spMkLst>
            <pc:docMk/>
            <pc:sldMk cId="4270568165" sldId="481"/>
            <ac:spMk id="5" creationId="{60D9FF9C-EBB1-C54B-BEE5-3C9F82339EC0}"/>
          </ac:spMkLst>
        </pc:spChg>
      </pc:sldChg>
      <pc:sldChg chg="addSp modSp">
        <pc:chgData name="Gu, Wenqiang" userId="251612ec-f89a-4676-a250-49ffc40b1583" providerId="ADAL" clId="{C19A62A8-5FC9-C647-A03A-BA0796467FFB}" dt="2021-11-03T04:21:05.313" v="1134"/>
        <pc:sldMkLst>
          <pc:docMk/>
          <pc:sldMk cId="611342978" sldId="482"/>
        </pc:sldMkLst>
        <pc:spChg chg="add mod">
          <ac:chgData name="Gu, Wenqiang" userId="251612ec-f89a-4676-a250-49ffc40b1583" providerId="ADAL" clId="{C19A62A8-5FC9-C647-A03A-BA0796467FFB}" dt="2021-11-03T04:21:05.313" v="1134"/>
          <ac:spMkLst>
            <pc:docMk/>
            <pc:sldMk cId="611342978" sldId="482"/>
            <ac:spMk id="5" creationId="{2AE81428-5FC3-EA4D-8E82-F47644C44B8D}"/>
          </ac:spMkLst>
        </pc:spChg>
      </pc:sldChg>
      <pc:sldChg chg="addSp delSp modSp mod modNotesTx">
        <pc:chgData name="Gu, Wenqiang" userId="251612ec-f89a-4676-a250-49ffc40b1583" providerId="ADAL" clId="{C19A62A8-5FC9-C647-A03A-BA0796467FFB}" dt="2021-11-04T17:12:36.723" v="1278" actId="20577"/>
        <pc:sldMkLst>
          <pc:docMk/>
          <pc:sldMk cId="2570785171" sldId="483"/>
        </pc:sldMkLst>
        <pc:spChg chg="add del mod">
          <ac:chgData name="Gu, Wenqiang" userId="251612ec-f89a-4676-a250-49ffc40b1583" providerId="ADAL" clId="{C19A62A8-5FC9-C647-A03A-BA0796467FFB}" dt="2021-11-03T03:53:30.428" v="782" actId="478"/>
          <ac:spMkLst>
            <pc:docMk/>
            <pc:sldMk cId="2570785171" sldId="483"/>
            <ac:spMk id="5" creationId="{A1A96217-6617-FF40-93E4-022FC24CEC90}"/>
          </ac:spMkLst>
        </pc:spChg>
        <pc:spChg chg="add mod">
          <ac:chgData name="Gu, Wenqiang" userId="251612ec-f89a-4676-a250-49ffc40b1583" providerId="ADAL" clId="{C19A62A8-5FC9-C647-A03A-BA0796467FFB}" dt="2021-11-03T04:21:05.313" v="1134"/>
          <ac:spMkLst>
            <pc:docMk/>
            <pc:sldMk cId="2570785171" sldId="483"/>
            <ac:spMk id="5" creationId="{B97B0AB2-B28A-194D-9490-F68370C7F3B7}"/>
          </ac:spMkLst>
        </pc:spChg>
        <pc:spChg chg="add mod">
          <ac:chgData name="Gu, Wenqiang" userId="251612ec-f89a-4676-a250-49ffc40b1583" providerId="ADAL" clId="{C19A62A8-5FC9-C647-A03A-BA0796467FFB}" dt="2021-11-03T03:55:14.620" v="852" actId="1036"/>
          <ac:spMkLst>
            <pc:docMk/>
            <pc:sldMk cId="2570785171" sldId="483"/>
            <ac:spMk id="7" creationId="{B51F7CFA-D018-AE48-9EA4-E5A77F8F1453}"/>
          </ac:spMkLst>
        </pc:spChg>
        <pc:spChg chg="add mod">
          <ac:chgData name="Gu, Wenqiang" userId="251612ec-f89a-4676-a250-49ffc40b1583" providerId="ADAL" clId="{C19A62A8-5FC9-C647-A03A-BA0796467FFB}" dt="2021-11-03T03:55:14.620" v="852" actId="1036"/>
          <ac:spMkLst>
            <pc:docMk/>
            <pc:sldMk cId="2570785171" sldId="483"/>
            <ac:spMk id="9" creationId="{4B9A0A1D-C8F6-E548-B8D3-64CDD3AACF15}"/>
          </ac:spMkLst>
        </pc:spChg>
        <pc:spChg chg="add del mod">
          <ac:chgData name="Gu, Wenqiang" userId="251612ec-f89a-4676-a250-49ffc40b1583" providerId="ADAL" clId="{C19A62A8-5FC9-C647-A03A-BA0796467FFB}" dt="2021-11-03T03:55:10.233" v="844"/>
          <ac:spMkLst>
            <pc:docMk/>
            <pc:sldMk cId="2570785171" sldId="483"/>
            <ac:spMk id="15" creationId="{5D516486-9926-944E-BCE9-79457DA3FCF0}"/>
          </ac:spMkLst>
        </pc:spChg>
        <pc:cxnChg chg="add mod">
          <ac:chgData name="Gu, Wenqiang" userId="251612ec-f89a-4676-a250-49ffc40b1583" providerId="ADAL" clId="{C19A62A8-5FC9-C647-A03A-BA0796467FFB}" dt="2021-11-03T03:55:14.620" v="852" actId="1036"/>
          <ac:cxnSpMkLst>
            <pc:docMk/>
            <pc:sldMk cId="2570785171" sldId="483"/>
            <ac:cxnSpMk id="11" creationId="{0E9290C1-BC77-7B46-B9A5-3613E6D84A7D}"/>
          </ac:cxnSpMkLst>
        </pc:cxnChg>
        <pc:cxnChg chg="add mod">
          <ac:chgData name="Gu, Wenqiang" userId="251612ec-f89a-4676-a250-49ffc40b1583" providerId="ADAL" clId="{C19A62A8-5FC9-C647-A03A-BA0796467FFB}" dt="2021-11-03T03:55:14.620" v="852" actId="1036"/>
          <ac:cxnSpMkLst>
            <pc:docMk/>
            <pc:sldMk cId="2570785171" sldId="483"/>
            <ac:cxnSpMk id="13" creationId="{3527425B-D3F8-724C-91E8-9E021E33200E}"/>
          </ac:cxnSpMkLst>
        </pc:cxnChg>
      </pc:sldChg>
      <pc:sldChg chg="addSp modSp modNotesTx">
        <pc:chgData name="Gu, Wenqiang" userId="251612ec-f89a-4676-a250-49ffc40b1583" providerId="ADAL" clId="{C19A62A8-5FC9-C647-A03A-BA0796467FFB}" dt="2021-11-04T17:15:00.372" v="1295" actId="20577"/>
        <pc:sldMkLst>
          <pc:docMk/>
          <pc:sldMk cId="1633319549" sldId="484"/>
        </pc:sldMkLst>
        <pc:spChg chg="add mod">
          <ac:chgData name="Gu, Wenqiang" userId="251612ec-f89a-4676-a250-49ffc40b1583" providerId="ADAL" clId="{C19A62A8-5FC9-C647-A03A-BA0796467FFB}" dt="2021-11-03T04:21:05.313" v="1134"/>
          <ac:spMkLst>
            <pc:docMk/>
            <pc:sldMk cId="1633319549" sldId="484"/>
            <ac:spMk id="4" creationId="{8CEF9B42-0854-E942-9E81-6C2C5FCD6D26}"/>
          </ac:spMkLst>
        </pc:spChg>
      </pc:sldChg>
      <pc:sldChg chg="addSp modSp mod modNotesTx">
        <pc:chgData name="Gu, Wenqiang" userId="251612ec-f89a-4676-a250-49ffc40b1583" providerId="ADAL" clId="{C19A62A8-5FC9-C647-A03A-BA0796467FFB}" dt="2021-11-04T17:15:12.141" v="1298" actId="20577"/>
        <pc:sldMkLst>
          <pc:docMk/>
          <pc:sldMk cId="4064791755" sldId="485"/>
        </pc:sldMkLst>
        <pc:spChg chg="add mod">
          <ac:chgData name="Gu, Wenqiang" userId="251612ec-f89a-4676-a250-49ffc40b1583" providerId="ADAL" clId="{C19A62A8-5FC9-C647-A03A-BA0796467FFB}" dt="2021-11-03T04:21:05.313" v="1134"/>
          <ac:spMkLst>
            <pc:docMk/>
            <pc:sldMk cId="4064791755" sldId="485"/>
            <ac:spMk id="5" creationId="{BBAB6F53-C8B7-2040-8944-5925D838082E}"/>
          </ac:spMkLst>
        </pc:spChg>
        <pc:spChg chg="mod">
          <ac:chgData name="Gu, Wenqiang" userId="251612ec-f89a-4676-a250-49ffc40b1583" providerId="ADAL" clId="{C19A62A8-5FC9-C647-A03A-BA0796467FFB}" dt="2021-11-03T02:29:23.538" v="121" actId="20577"/>
          <ac:spMkLst>
            <pc:docMk/>
            <pc:sldMk cId="4064791755" sldId="485"/>
            <ac:spMk id="29" creationId="{4F4A5C59-AC0A-4D22-95FC-A78943B3D5BB}"/>
          </ac:spMkLst>
        </pc:spChg>
      </pc:sldChg>
      <pc:sldChg chg="addSp modSp">
        <pc:chgData name="Gu, Wenqiang" userId="251612ec-f89a-4676-a250-49ffc40b1583" providerId="ADAL" clId="{C19A62A8-5FC9-C647-A03A-BA0796467FFB}" dt="2021-11-03T04:21:05.313" v="1134"/>
        <pc:sldMkLst>
          <pc:docMk/>
          <pc:sldMk cId="2441231261" sldId="487"/>
        </pc:sldMkLst>
        <pc:spChg chg="add mod">
          <ac:chgData name="Gu, Wenqiang" userId="251612ec-f89a-4676-a250-49ffc40b1583" providerId="ADAL" clId="{C19A62A8-5FC9-C647-A03A-BA0796467FFB}" dt="2021-11-03T04:21:05.313" v="1134"/>
          <ac:spMkLst>
            <pc:docMk/>
            <pc:sldMk cId="2441231261" sldId="487"/>
            <ac:spMk id="4" creationId="{3BBE5B50-2790-634C-81FA-67F08FD76644}"/>
          </ac:spMkLst>
        </pc:spChg>
      </pc:sldChg>
      <pc:sldChg chg="addSp modSp modNotesTx">
        <pc:chgData name="Gu, Wenqiang" userId="251612ec-f89a-4676-a250-49ffc40b1583" providerId="ADAL" clId="{C19A62A8-5FC9-C647-A03A-BA0796467FFB}" dt="2021-11-04T17:12:10.197" v="1271" actId="20577"/>
        <pc:sldMkLst>
          <pc:docMk/>
          <pc:sldMk cId="832074261" sldId="489"/>
        </pc:sldMkLst>
        <pc:spChg chg="add mod">
          <ac:chgData name="Gu, Wenqiang" userId="251612ec-f89a-4676-a250-49ffc40b1583" providerId="ADAL" clId="{C19A62A8-5FC9-C647-A03A-BA0796467FFB}" dt="2021-11-03T04:21:05.313" v="1134"/>
          <ac:spMkLst>
            <pc:docMk/>
            <pc:sldMk cId="832074261" sldId="489"/>
            <ac:spMk id="4" creationId="{A61B87CB-FCBD-AA47-AE4B-C1A446B5856D}"/>
          </ac:spMkLst>
        </pc:spChg>
      </pc:sldChg>
      <pc:sldChg chg="addSp modSp mod modNotesTx">
        <pc:chgData name="Gu, Wenqiang" userId="251612ec-f89a-4676-a250-49ffc40b1583" providerId="ADAL" clId="{C19A62A8-5FC9-C647-A03A-BA0796467FFB}" dt="2021-11-04T17:25:06.449" v="1350" actId="20577"/>
        <pc:sldMkLst>
          <pc:docMk/>
          <pc:sldMk cId="3784586518" sldId="490"/>
        </pc:sldMkLst>
        <pc:spChg chg="add mod">
          <ac:chgData name="Gu, Wenqiang" userId="251612ec-f89a-4676-a250-49ffc40b1583" providerId="ADAL" clId="{C19A62A8-5FC9-C647-A03A-BA0796467FFB}" dt="2021-11-03T04:21:05.313" v="1134"/>
          <ac:spMkLst>
            <pc:docMk/>
            <pc:sldMk cId="3784586518" sldId="490"/>
            <ac:spMk id="4" creationId="{CBA09F57-3FA5-DE4A-BAD5-57E7100DD182}"/>
          </ac:spMkLst>
        </pc:spChg>
        <pc:spChg chg="mod">
          <ac:chgData name="Gu, Wenqiang" userId="251612ec-f89a-4676-a250-49ffc40b1583" providerId="ADAL" clId="{C19A62A8-5FC9-C647-A03A-BA0796467FFB}" dt="2021-11-03T02:28:40.314" v="118" actId="20577"/>
          <ac:spMkLst>
            <pc:docMk/>
            <pc:sldMk cId="3784586518" sldId="490"/>
            <ac:spMk id="29" creationId="{DD7BE83C-5293-4C79-8559-D7DC25D10756}"/>
          </ac:spMkLst>
        </pc:spChg>
      </pc:sldChg>
      <pc:sldChg chg="addSp delSp modSp del mod">
        <pc:chgData name="Gu, Wenqiang" userId="251612ec-f89a-4676-a250-49ffc40b1583" providerId="ADAL" clId="{C19A62A8-5FC9-C647-A03A-BA0796467FFB}" dt="2021-11-03T04:06:35.934" v="957" actId="2696"/>
        <pc:sldMkLst>
          <pc:docMk/>
          <pc:sldMk cId="1620583600" sldId="491"/>
        </pc:sldMkLst>
        <pc:spChg chg="del mod">
          <ac:chgData name="Gu, Wenqiang" userId="251612ec-f89a-4676-a250-49ffc40b1583" providerId="ADAL" clId="{C19A62A8-5FC9-C647-A03A-BA0796467FFB}" dt="2021-11-03T04:00:09.473" v="878" actId="478"/>
          <ac:spMkLst>
            <pc:docMk/>
            <pc:sldMk cId="1620583600" sldId="491"/>
            <ac:spMk id="17" creationId="{5B7DF380-17AB-C346-8AA1-7CB58000D73E}"/>
          </ac:spMkLst>
        </pc:spChg>
        <pc:picChg chg="add mod">
          <ac:chgData name="Gu, Wenqiang" userId="251612ec-f89a-4676-a250-49ffc40b1583" providerId="ADAL" clId="{C19A62A8-5FC9-C647-A03A-BA0796467FFB}" dt="2021-11-03T04:00:32.802" v="886" actId="1076"/>
          <ac:picMkLst>
            <pc:docMk/>
            <pc:sldMk cId="1620583600" sldId="491"/>
            <ac:picMk id="3" creationId="{7E35C650-D7C0-AE4F-AB32-6AC487D78B28}"/>
          </ac:picMkLst>
        </pc:picChg>
        <pc:picChg chg="del">
          <ac:chgData name="Gu, Wenqiang" userId="251612ec-f89a-4676-a250-49ffc40b1583" providerId="ADAL" clId="{C19A62A8-5FC9-C647-A03A-BA0796467FFB}" dt="2021-11-03T02:34:23.002" v="142" actId="478"/>
          <ac:picMkLst>
            <pc:docMk/>
            <pc:sldMk cId="1620583600" sldId="491"/>
            <ac:picMk id="8" creationId="{A8368246-9870-E34B-98D6-10BC6023ADD6}"/>
          </ac:picMkLst>
        </pc:picChg>
      </pc:sldChg>
      <pc:sldChg chg="addSp modSp modNotesTx">
        <pc:chgData name="Gu, Wenqiang" userId="251612ec-f89a-4676-a250-49ffc40b1583" providerId="ADAL" clId="{C19A62A8-5FC9-C647-A03A-BA0796467FFB}" dt="2021-11-04T17:11:47.922" v="1264" actId="20577"/>
        <pc:sldMkLst>
          <pc:docMk/>
          <pc:sldMk cId="882514513" sldId="492"/>
        </pc:sldMkLst>
        <pc:spChg chg="add mod">
          <ac:chgData name="Gu, Wenqiang" userId="251612ec-f89a-4676-a250-49ffc40b1583" providerId="ADAL" clId="{C19A62A8-5FC9-C647-A03A-BA0796467FFB}" dt="2021-11-03T04:21:05.313" v="1134"/>
          <ac:spMkLst>
            <pc:docMk/>
            <pc:sldMk cId="882514513" sldId="492"/>
            <ac:spMk id="4" creationId="{F415EECA-33CA-174D-9A1A-D027F81D8503}"/>
          </ac:spMkLst>
        </pc:spChg>
      </pc:sldChg>
      <pc:sldChg chg="addSp modSp">
        <pc:chgData name="Gu, Wenqiang" userId="251612ec-f89a-4676-a250-49ffc40b1583" providerId="ADAL" clId="{C19A62A8-5FC9-C647-A03A-BA0796467FFB}" dt="2021-11-03T04:21:05.313" v="1134"/>
        <pc:sldMkLst>
          <pc:docMk/>
          <pc:sldMk cId="1997654630" sldId="516"/>
        </pc:sldMkLst>
        <pc:spChg chg="add mod">
          <ac:chgData name="Gu, Wenqiang" userId="251612ec-f89a-4676-a250-49ffc40b1583" providerId="ADAL" clId="{C19A62A8-5FC9-C647-A03A-BA0796467FFB}" dt="2021-11-03T04:21:05.313" v="1134"/>
          <ac:spMkLst>
            <pc:docMk/>
            <pc:sldMk cId="1997654630" sldId="516"/>
            <ac:spMk id="4" creationId="{6CF602E7-6DF9-BC49-A25F-C3728DFF8BA3}"/>
          </ac:spMkLst>
        </pc:spChg>
      </pc:sldChg>
      <pc:sldChg chg="addSp modSp">
        <pc:chgData name="Gu, Wenqiang" userId="251612ec-f89a-4676-a250-49ffc40b1583" providerId="ADAL" clId="{C19A62A8-5FC9-C647-A03A-BA0796467FFB}" dt="2021-11-03T04:21:05.313" v="1134"/>
        <pc:sldMkLst>
          <pc:docMk/>
          <pc:sldMk cId="3334568126" sldId="517"/>
        </pc:sldMkLst>
        <pc:spChg chg="add mod">
          <ac:chgData name="Gu, Wenqiang" userId="251612ec-f89a-4676-a250-49ffc40b1583" providerId="ADAL" clId="{C19A62A8-5FC9-C647-A03A-BA0796467FFB}" dt="2021-11-03T04:21:05.313" v="1134"/>
          <ac:spMkLst>
            <pc:docMk/>
            <pc:sldMk cId="3334568126" sldId="517"/>
            <ac:spMk id="4" creationId="{32435E62-9840-EB4E-B1AF-6E5A948CF213}"/>
          </ac:spMkLst>
        </pc:spChg>
      </pc:sldChg>
      <pc:sldChg chg="addSp modSp modNotesTx">
        <pc:chgData name="Gu, Wenqiang" userId="251612ec-f89a-4676-a250-49ffc40b1583" providerId="ADAL" clId="{C19A62A8-5FC9-C647-A03A-BA0796467FFB}" dt="2021-11-04T17:16:25.249" v="1323" actId="20577"/>
        <pc:sldMkLst>
          <pc:docMk/>
          <pc:sldMk cId="3264519986" sldId="518"/>
        </pc:sldMkLst>
        <pc:spChg chg="add mod">
          <ac:chgData name="Gu, Wenqiang" userId="251612ec-f89a-4676-a250-49ffc40b1583" providerId="ADAL" clId="{C19A62A8-5FC9-C647-A03A-BA0796467FFB}" dt="2021-11-03T04:21:05.313" v="1134"/>
          <ac:spMkLst>
            <pc:docMk/>
            <pc:sldMk cId="3264519986" sldId="518"/>
            <ac:spMk id="4" creationId="{1BE9AA60-E2C8-3A4F-B149-9526F7D5E893}"/>
          </ac:spMkLst>
        </pc:spChg>
      </pc:sldChg>
      <pc:sldChg chg="addSp modSp modNotesTx">
        <pc:chgData name="Gu, Wenqiang" userId="251612ec-f89a-4676-a250-49ffc40b1583" providerId="ADAL" clId="{C19A62A8-5FC9-C647-A03A-BA0796467FFB}" dt="2021-11-04T17:16:14.387" v="1319" actId="20577"/>
        <pc:sldMkLst>
          <pc:docMk/>
          <pc:sldMk cId="2912051454" sldId="519"/>
        </pc:sldMkLst>
        <pc:spChg chg="add mod">
          <ac:chgData name="Gu, Wenqiang" userId="251612ec-f89a-4676-a250-49ffc40b1583" providerId="ADAL" clId="{C19A62A8-5FC9-C647-A03A-BA0796467FFB}" dt="2021-11-03T04:21:05.313" v="1134"/>
          <ac:spMkLst>
            <pc:docMk/>
            <pc:sldMk cId="2912051454" sldId="519"/>
            <ac:spMk id="3" creationId="{1CDC94CF-6E05-4247-9544-DC07FBEC6F5D}"/>
          </ac:spMkLst>
        </pc:spChg>
      </pc:sldChg>
      <pc:sldChg chg="addSp delSp modSp add del mod">
        <pc:chgData name="Gu, Wenqiang" userId="251612ec-f89a-4676-a250-49ffc40b1583" providerId="ADAL" clId="{C19A62A8-5FC9-C647-A03A-BA0796467FFB}" dt="2021-11-03T04:11:51.164" v="1027" actId="2696"/>
        <pc:sldMkLst>
          <pc:docMk/>
          <pc:sldMk cId="3854038159" sldId="520"/>
        </pc:sldMkLst>
        <pc:spChg chg="add mod">
          <ac:chgData name="Gu, Wenqiang" userId="251612ec-f89a-4676-a250-49ffc40b1583" providerId="ADAL" clId="{C19A62A8-5FC9-C647-A03A-BA0796467FFB}" dt="2021-11-03T04:05:48.185" v="956" actId="1076"/>
          <ac:spMkLst>
            <pc:docMk/>
            <pc:sldMk cId="3854038159" sldId="520"/>
            <ac:spMk id="4" creationId="{0E25F1F1-E5DF-EE43-937D-1D1F0E01A8FE}"/>
          </ac:spMkLst>
        </pc:spChg>
        <pc:spChg chg="mod">
          <ac:chgData name="Gu, Wenqiang" userId="251612ec-f89a-4676-a250-49ffc40b1583" providerId="ADAL" clId="{C19A62A8-5FC9-C647-A03A-BA0796467FFB}" dt="2021-11-03T04:05:42.385" v="955" actId="1076"/>
          <ac:spMkLst>
            <pc:docMk/>
            <pc:sldMk cId="3854038159" sldId="520"/>
            <ac:spMk id="7" creationId="{833D77F6-3BD9-D846-AB20-F5D239076421}"/>
          </ac:spMkLst>
        </pc:spChg>
        <pc:spChg chg="mod">
          <ac:chgData name="Gu, Wenqiang" userId="251612ec-f89a-4676-a250-49ffc40b1583" providerId="ADAL" clId="{C19A62A8-5FC9-C647-A03A-BA0796467FFB}" dt="2021-11-03T04:05:42.385" v="955" actId="1076"/>
          <ac:spMkLst>
            <pc:docMk/>
            <pc:sldMk cId="3854038159" sldId="520"/>
            <ac:spMk id="13" creationId="{0E1CD1F5-2BB6-5D49-9EF1-1D3CC316936F}"/>
          </ac:spMkLst>
        </pc:spChg>
        <pc:spChg chg="mod">
          <ac:chgData name="Gu, Wenqiang" userId="251612ec-f89a-4676-a250-49ffc40b1583" providerId="ADAL" clId="{C19A62A8-5FC9-C647-A03A-BA0796467FFB}" dt="2021-11-03T04:05:08.517" v="947" actId="14100"/>
          <ac:spMkLst>
            <pc:docMk/>
            <pc:sldMk cId="3854038159" sldId="520"/>
            <ac:spMk id="14" creationId="{4BE99AED-F49E-FB47-879C-5E32195A8830}"/>
          </ac:spMkLst>
        </pc:spChg>
        <pc:spChg chg="mod">
          <ac:chgData name="Gu, Wenqiang" userId="251612ec-f89a-4676-a250-49ffc40b1583" providerId="ADAL" clId="{C19A62A8-5FC9-C647-A03A-BA0796467FFB}" dt="2021-11-03T04:05:42.385" v="955" actId="1076"/>
          <ac:spMkLst>
            <pc:docMk/>
            <pc:sldMk cId="3854038159" sldId="520"/>
            <ac:spMk id="15" creationId="{C2BAAA04-952D-DE47-A306-68C39371912B}"/>
          </ac:spMkLst>
        </pc:spChg>
        <pc:spChg chg="mod">
          <ac:chgData name="Gu, Wenqiang" userId="251612ec-f89a-4676-a250-49ffc40b1583" providerId="ADAL" clId="{C19A62A8-5FC9-C647-A03A-BA0796467FFB}" dt="2021-11-03T04:05:42.385" v="955" actId="1076"/>
          <ac:spMkLst>
            <pc:docMk/>
            <pc:sldMk cId="3854038159" sldId="520"/>
            <ac:spMk id="16" creationId="{10BFD08A-4316-4F45-9497-E26E6BDE001D}"/>
          </ac:spMkLst>
        </pc:spChg>
        <pc:spChg chg="del mod">
          <ac:chgData name="Gu, Wenqiang" userId="251612ec-f89a-4676-a250-49ffc40b1583" providerId="ADAL" clId="{C19A62A8-5FC9-C647-A03A-BA0796467FFB}" dt="2021-11-03T04:04:54.493" v="944" actId="478"/>
          <ac:spMkLst>
            <pc:docMk/>
            <pc:sldMk cId="3854038159" sldId="520"/>
            <ac:spMk id="18" creationId="{63FA6483-D5B4-4B98-910E-7CC915936528}"/>
          </ac:spMkLst>
        </pc:spChg>
        <pc:picChg chg="del">
          <ac:chgData name="Gu, Wenqiang" userId="251612ec-f89a-4676-a250-49ffc40b1583" providerId="ADAL" clId="{C19A62A8-5FC9-C647-A03A-BA0796467FFB}" dt="2021-11-03T04:00:19.601" v="882" actId="478"/>
          <ac:picMkLst>
            <pc:docMk/>
            <pc:sldMk cId="3854038159" sldId="520"/>
            <ac:picMk id="3" creationId="{7E35C650-D7C0-AE4F-AB32-6AC487D78B28}"/>
          </ac:picMkLst>
        </pc:picChg>
        <pc:picChg chg="mod">
          <ac:chgData name="Gu, Wenqiang" userId="251612ec-f89a-4676-a250-49ffc40b1583" providerId="ADAL" clId="{C19A62A8-5FC9-C647-A03A-BA0796467FFB}" dt="2021-11-03T04:05:42.385" v="955" actId="1076"/>
          <ac:picMkLst>
            <pc:docMk/>
            <pc:sldMk cId="3854038159" sldId="520"/>
            <ac:picMk id="11" creationId="{4B472B1B-D05A-473C-9302-8AA7BE09A12D}"/>
          </ac:picMkLst>
        </pc:picChg>
        <pc:picChg chg="add mod modCrop">
          <ac:chgData name="Gu, Wenqiang" userId="251612ec-f89a-4676-a250-49ffc40b1583" providerId="ADAL" clId="{C19A62A8-5FC9-C647-A03A-BA0796467FFB}" dt="2021-11-03T04:06:41.867" v="958" actId="1076"/>
          <ac:picMkLst>
            <pc:docMk/>
            <pc:sldMk cId="3854038159" sldId="520"/>
            <ac:picMk id="17" creationId="{7117AEB5-57D1-6D44-861A-F3C2BCD64B80}"/>
          </ac:picMkLst>
        </pc:picChg>
      </pc:sldChg>
      <pc:sldChg chg="addSp delSp modSp add mod modNotesTx">
        <pc:chgData name="Gu, Wenqiang" userId="251612ec-f89a-4676-a250-49ffc40b1583" providerId="ADAL" clId="{C19A62A8-5FC9-C647-A03A-BA0796467FFB}" dt="2021-11-04T17:15:37.523" v="1306" actId="20577"/>
        <pc:sldMkLst>
          <pc:docMk/>
          <pc:sldMk cId="2513147851" sldId="521"/>
        </pc:sldMkLst>
        <pc:spChg chg="add mod">
          <ac:chgData name="Gu, Wenqiang" userId="251612ec-f89a-4676-a250-49ffc40b1583" providerId="ADAL" clId="{C19A62A8-5FC9-C647-A03A-BA0796467FFB}" dt="2021-11-03T04:21:05.313" v="1134"/>
          <ac:spMkLst>
            <pc:docMk/>
            <pc:sldMk cId="2513147851" sldId="521"/>
            <ac:spMk id="3" creationId="{91CE05A7-E1E5-134E-AB6D-2C819130CCC7}"/>
          </ac:spMkLst>
        </pc:spChg>
        <pc:spChg chg="add del mod">
          <ac:chgData name="Gu, Wenqiang" userId="251612ec-f89a-4676-a250-49ffc40b1583" providerId="ADAL" clId="{C19A62A8-5FC9-C647-A03A-BA0796467FFB}" dt="2021-11-03T04:07:03.818" v="964" actId="478"/>
          <ac:spMkLst>
            <pc:docMk/>
            <pc:sldMk cId="2513147851" sldId="521"/>
            <ac:spMk id="3" creationId="{DF43FA99-A1D6-6C41-BEB0-68A168D24AC3}"/>
          </ac:spMkLst>
        </pc:spChg>
        <pc:spChg chg="mod">
          <ac:chgData name="Gu, Wenqiang" userId="251612ec-f89a-4676-a250-49ffc40b1583" providerId="ADAL" clId="{C19A62A8-5FC9-C647-A03A-BA0796467FFB}" dt="2021-11-03T04:11:26.424" v="1026" actId="1076"/>
          <ac:spMkLst>
            <pc:docMk/>
            <pc:sldMk cId="2513147851" sldId="521"/>
            <ac:spMk id="4" creationId="{0E25F1F1-E5DF-EE43-937D-1D1F0E01A8FE}"/>
          </ac:spMkLst>
        </pc:spChg>
        <pc:spChg chg="add mod">
          <ac:chgData name="Gu, Wenqiang" userId="251612ec-f89a-4676-a250-49ffc40b1583" providerId="ADAL" clId="{C19A62A8-5FC9-C647-A03A-BA0796467FFB}" dt="2021-11-03T04:08:54.677" v="993" actId="14100"/>
          <ac:spMkLst>
            <pc:docMk/>
            <pc:sldMk cId="2513147851" sldId="521"/>
            <ac:spMk id="6" creationId="{DD7D1D92-DF64-F14A-81D1-55F35F1E2129}"/>
          </ac:spMkLst>
        </pc:spChg>
        <pc:spChg chg="mod">
          <ac:chgData name="Gu, Wenqiang" userId="251612ec-f89a-4676-a250-49ffc40b1583" providerId="ADAL" clId="{C19A62A8-5FC9-C647-A03A-BA0796467FFB}" dt="2021-11-03T04:06:59.918" v="963" actId="1076"/>
          <ac:spMkLst>
            <pc:docMk/>
            <pc:sldMk cId="2513147851" sldId="521"/>
            <ac:spMk id="7" creationId="{833D77F6-3BD9-D846-AB20-F5D239076421}"/>
          </ac:spMkLst>
        </pc:spChg>
        <pc:spChg chg="add del mod">
          <ac:chgData name="Gu, Wenqiang" userId="251612ec-f89a-4676-a250-49ffc40b1583" providerId="ADAL" clId="{C19A62A8-5FC9-C647-A03A-BA0796467FFB}" dt="2021-11-03T04:10:24.742" v="1011" actId="478"/>
          <ac:spMkLst>
            <pc:docMk/>
            <pc:sldMk cId="2513147851" sldId="521"/>
            <ac:spMk id="9" creationId="{DA352AC3-CEE0-4048-8096-D4A02F840CB8}"/>
          </ac:spMkLst>
        </pc:spChg>
        <pc:spChg chg="add mod">
          <ac:chgData name="Gu, Wenqiang" userId="251612ec-f89a-4676-a250-49ffc40b1583" providerId="ADAL" clId="{C19A62A8-5FC9-C647-A03A-BA0796467FFB}" dt="2021-11-03T04:11:26.424" v="1026" actId="1076"/>
          <ac:spMkLst>
            <pc:docMk/>
            <pc:sldMk cId="2513147851" sldId="521"/>
            <ac:spMk id="10" creationId="{BE24A439-5BDB-B04F-89BC-F37CEAF11D28}"/>
          </ac:spMkLst>
        </pc:spChg>
        <pc:spChg chg="mod">
          <ac:chgData name="Gu, Wenqiang" userId="251612ec-f89a-4676-a250-49ffc40b1583" providerId="ADAL" clId="{C19A62A8-5FC9-C647-A03A-BA0796467FFB}" dt="2021-11-03T04:06:59.918" v="963" actId="1076"/>
          <ac:spMkLst>
            <pc:docMk/>
            <pc:sldMk cId="2513147851" sldId="521"/>
            <ac:spMk id="13" creationId="{0E1CD1F5-2BB6-5D49-9EF1-1D3CC316936F}"/>
          </ac:spMkLst>
        </pc:spChg>
        <pc:spChg chg="mod">
          <ac:chgData name="Gu, Wenqiang" userId="251612ec-f89a-4676-a250-49ffc40b1583" providerId="ADAL" clId="{C19A62A8-5FC9-C647-A03A-BA0796467FFB}" dt="2021-11-03T04:09:08.069" v="995" actId="1076"/>
          <ac:spMkLst>
            <pc:docMk/>
            <pc:sldMk cId="2513147851" sldId="521"/>
            <ac:spMk id="14" creationId="{4BE99AED-F49E-FB47-879C-5E32195A8830}"/>
          </ac:spMkLst>
        </pc:spChg>
        <pc:spChg chg="mod">
          <ac:chgData name="Gu, Wenqiang" userId="251612ec-f89a-4676-a250-49ffc40b1583" providerId="ADAL" clId="{C19A62A8-5FC9-C647-A03A-BA0796467FFB}" dt="2021-11-03T04:06:59.918" v="963" actId="1076"/>
          <ac:spMkLst>
            <pc:docMk/>
            <pc:sldMk cId="2513147851" sldId="521"/>
            <ac:spMk id="15" creationId="{C2BAAA04-952D-DE47-A306-68C39371912B}"/>
          </ac:spMkLst>
        </pc:spChg>
        <pc:spChg chg="mod">
          <ac:chgData name="Gu, Wenqiang" userId="251612ec-f89a-4676-a250-49ffc40b1583" providerId="ADAL" clId="{C19A62A8-5FC9-C647-A03A-BA0796467FFB}" dt="2021-11-03T04:08:37.665" v="991" actId="1076"/>
          <ac:spMkLst>
            <pc:docMk/>
            <pc:sldMk cId="2513147851" sldId="521"/>
            <ac:spMk id="16" creationId="{10BFD08A-4316-4F45-9497-E26E6BDE001D}"/>
          </ac:spMkLst>
        </pc:spChg>
        <pc:spChg chg="add del mod">
          <ac:chgData name="Gu, Wenqiang" userId="251612ec-f89a-4676-a250-49ffc40b1583" providerId="ADAL" clId="{C19A62A8-5FC9-C647-A03A-BA0796467FFB}" dt="2021-11-03T04:10:23.012" v="1010" actId="478"/>
          <ac:spMkLst>
            <pc:docMk/>
            <pc:sldMk cId="2513147851" sldId="521"/>
            <ac:spMk id="18" creationId="{EDC0AC35-67AE-D947-A59A-1FE197C8B11F}"/>
          </ac:spMkLst>
        </pc:spChg>
        <pc:grpChg chg="add mod">
          <ac:chgData name="Gu, Wenqiang" userId="251612ec-f89a-4676-a250-49ffc40b1583" providerId="ADAL" clId="{C19A62A8-5FC9-C647-A03A-BA0796467FFB}" dt="2021-11-03T04:08:49.869" v="992" actId="1076"/>
          <ac:grpSpMkLst>
            <pc:docMk/>
            <pc:sldMk cId="2513147851" sldId="521"/>
            <ac:grpSpMk id="8" creationId="{ADCBD0E4-AF5B-B944-A54F-78050ABA65CC}"/>
          </ac:grpSpMkLst>
        </pc:grpChg>
        <pc:picChg chg="mod">
          <ac:chgData name="Gu, Wenqiang" userId="251612ec-f89a-4676-a250-49ffc40b1583" providerId="ADAL" clId="{C19A62A8-5FC9-C647-A03A-BA0796467FFB}" dt="2021-11-03T04:06:59.918" v="963" actId="1076"/>
          <ac:picMkLst>
            <pc:docMk/>
            <pc:sldMk cId="2513147851" sldId="521"/>
            <ac:picMk id="11" creationId="{4B472B1B-D05A-473C-9302-8AA7BE09A12D}"/>
          </ac:picMkLst>
        </pc:picChg>
        <pc:picChg chg="mod">
          <ac:chgData name="Gu, Wenqiang" userId="251612ec-f89a-4676-a250-49ffc40b1583" providerId="ADAL" clId="{C19A62A8-5FC9-C647-A03A-BA0796467FFB}" dt="2021-11-03T04:09:04.017" v="994" actId="1076"/>
          <ac:picMkLst>
            <pc:docMk/>
            <pc:sldMk cId="2513147851" sldId="521"/>
            <ac:picMk id="17" creationId="{7117AEB5-57D1-6D44-861A-F3C2BCD64B80}"/>
          </ac:picMkLst>
        </pc:picChg>
      </pc:sldChg>
      <pc:sldChg chg="addSp delSp modSp new mod modClrScheme chgLayout modNotesTx">
        <pc:chgData name="Gu, Wenqiang" userId="251612ec-f89a-4676-a250-49ffc40b1583" providerId="ADAL" clId="{C19A62A8-5FC9-C647-A03A-BA0796467FFB}" dt="2021-11-04T17:15:45.957" v="1309" actId="20577"/>
        <pc:sldMkLst>
          <pc:docMk/>
          <pc:sldMk cId="4176140689" sldId="522"/>
        </pc:sldMkLst>
        <pc:spChg chg="del mod ord">
          <ac:chgData name="Gu, Wenqiang" userId="251612ec-f89a-4676-a250-49ffc40b1583" providerId="ADAL" clId="{C19A62A8-5FC9-C647-A03A-BA0796467FFB}" dt="2021-11-03T04:18:14.965" v="1062" actId="700"/>
          <ac:spMkLst>
            <pc:docMk/>
            <pc:sldMk cId="4176140689" sldId="522"/>
            <ac:spMk id="2" creationId="{177654D9-015E-1E4D-B426-0D2A822E8159}"/>
          </ac:spMkLst>
        </pc:spChg>
        <pc:spChg chg="add mod">
          <ac:chgData name="Gu, Wenqiang" userId="251612ec-f89a-4676-a250-49ffc40b1583" providerId="ADAL" clId="{C19A62A8-5FC9-C647-A03A-BA0796467FFB}" dt="2021-11-03T04:21:05.313" v="1134"/>
          <ac:spMkLst>
            <pc:docMk/>
            <pc:sldMk cId="4176140689" sldId="522"/>
            <ac:spMk id="2" creationId="{478994A0-8E4F-6D4C-B0F4-4507064DF09A}"/>
          </ac:spMkLst>
        </pc:spChg>
        <pc:spChg chg="del mod ord">
          <ac:chgData name="Gu, Wenqiang" userId="251612ec-f89a-4676-a250-49ffc40b1583" providerId="ADAL" clId="{C19A62A8-5FC9-C647-A03A-BA0796467FFB}" dt="2021-11-03T04:18:14.965" v="1062" actId="700"/>
          <ac:spMkLst>
            <pc:docMk/>
            <pc:sldMk cId="4176140689" sldId="522"/>
            <ac:spMk id="3" creationId="{504D8AA3-BB39-364B-AB14-9819334705D8}"/>
          </ac:spMkLst>
        </pc:spChg>
        <pc:spChg chg="mod ord">
          <ac:chgData name="Gu, Wenqiang" userId="251612ec-f89a-4676-a250-49ffc40b1583" providerId="ADAL" clId="{C19A62A8-5FC9-C647-A03A-BA0796467FFB}" dt="2021-11-03T04:18:14.965" v="1062" actId="700"/>
          <ac:spMkLst>
            <pc:docMk/>
            <pc:sldMk cId="4176140689" sldId="522"/>
            <ac:spMk id="4" creationId="{B52313CC-373B-8746-ACF3-7A8567E26B41}"/>
          </ac:spMkLst>
        </pc:spChg>
        <pc:spChg chg="mod ord">
          <ac:chgData name="Gu, Wenqiang" userId="251612ec-f89a-4676-a250-49ffc40b1583" providerId="ADAL" clId="{C19A62A8-5FC9-C647-A03A-BA0796467FFB}" dt="2021-11-03T04:18:14.965" v="1062" actId="700"/>
          <ac:spMkLst>
            <pc:docMk/>
            <pc:sldMk cId="4176140689" sldId="522"/>
            <ac:spMk id="5" creationId="{1EC909EF-C129-1B47-A257-61E9B0644206}"/>
          </ac:spMkLst>
        </pc:spChg>
        <pc:spChg chg="add mod ord">
          <ac:chgData name="Gu, Wenqiang" userId="251612ec-f89a-4676-a250-49ffc40b1583" providerId="ADAL" clId="{C19A62A8-5FC9-C647-A03A-BA0796467FFB}" dt="2021-11-03T04:18:44.262" v="1133" actId="20577"/>
          <ac:spMkLst>
            <pc:docMk/>
            <pc:sldMk cId="4176140689" sldId="522"/>
            <ac:spMk id="6" creationId="{5E446AC3-3440-C343-A67A-FD60A2F7BB5D}"/>
          </ac:spMkLst>
        </pc:spChg>
        <pc:spChg chg="add mod ord">
          <ac:chgData name="Gu, Wenqiang" userId="251612ec-f89a-4676-a250-49ffc40b1583" providerId="ADAL" clId="{C19A62A8-5FC9-C647-A03A-BA0796467FFB}" dt="2021-11-03T04:18:14.965" v="1062" actId="700"/>
          <ac:spMkLst>
            <pc:docMk/>
            <pc:sldMk cId="4176140689" sldId="522"/>
            <ac:spMk id="7" creationId="{CB2B47D6-9CE2-9E4B-BC9B-2D9642A2349F}"/>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A49DF2-CFF9-4996-97E1-9FCAEB679B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80A5F77-7524-4623-838B-1ADBBC9156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38A66C-AFD4-42FC-BCB5-BA13B965660A}" type="datetimeFigureOut">
              <a:rPr lang="en-US" smtClean="0"/>
              <a:t>11/4/21</a:t>
            </a:fld>
            <a:endParaRPr lang="en-US"/>
          </a:p>
        </p:txBody>
      </p:sp>
      <p:sp>
        <p:nvSpPr>
          <p:cNvPr id="4" name="Footer Placeholder 3">
            <a:extLst>
              <a:ext uri="{FF2B5EF4-FFF2-40B4-BE49-F238E27FC236}">
                <a16:creationId xmlns:a16="http://schemas.microsoft.com/office/drawing/2014/main" id="{C9D5E796-6B27-4C08-8E8D-B1B0D38083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F18141-F0B3-4C00-97CD-3AAFA7F04A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CCB2E6-A9E7-4518-9138-89A53F58728A}" type="slidenum">
              <a:rPr lang="en-US" smtClean="0"/>
              <a:t>‹#›</a:t>
            </a:fld>
            <a:endParaRPr lang="en-US"/>
          </a:p>
        </p:txBody>
      </p:sp>
    </p:spTree>
    <p:extLst>
      <p:ext uri="{BB962C8B-B14F-4D97-AF65-F5344CB8AC3E}">
        <p14:creationId xmlns:p14="http://schemas.microsoft.com/office/powerpoint/2010/main" val="153742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799C6F-87DB-46DE-B015-4CEDDBD2747E}"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8F0E2-8CFB-46E0-8FCC-72A0FE03CB65}" type="slidenum">
              <a:rPr lang="en-US" smtClean="0"/>
              <a:t>‹#›</a:t>
            </a:fld>
            <a:endParaRPr lang="en-US"/>
          </a:p>
        </p:txBody>
      </p:sp>
    </p:spTree>
    <p:extLst>
      <p:ext uri="{BB962C8B-B14F-4D97-AF65-F5344CB8AC3E}">
        <p14:creationId xmlns:p14="http://schemas.microsoft.com/office/powerpoint/2010/main" val="2490292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Page 1 (title page): Good afternoon, everyone. My name is Wenqiang Gu. Today I am going to talk about </a:t>
            </a:r>
            <a:r>
              <a:rPr lang="en-US" sz="1800" i="1" kern="1200" dirty="0">
                <a:solidFill>
                  <a:schemeClr val="tx1"/>
                </a:solidFill>
                <a:effectLst/>
                <a:latin typeface="+mn-lt"/>
                <a:ea typeface="+mn-ea"/>
                <a:cs typeface="+mn-cs"/>
              </a:rPr>
              <a:t>Measurement of Energy-dependent Inclusive Muon Neutrino Charged-Current Cross Section at MicroBooNE</a:t>
            </a:r>
            <a:r>
              <a:rPr lang="en-US" sz="18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FF"/>
                </a:solidFill>
              </a:rPr>
              <a:t>---</a:t>
            </a:r>
          </a:p>
          <a:p>
            <a:endParaRPr lang="en-US" sz="1800" b="1" dirty="0"/>
          </a:p>
          <a:p>
            <a:r>
              <a:rPr lang="en-US" sz="1800" b="1" dirty="0"/>
              <a:t>Add photo?</a:t>
            </a:r>
          </a:p>
          <a:p>
            <a:endParaRPr lang="en-US" sz="1800" b="1" dirty="0"/>
          </a:p>
        </p:txBody>
      </p:sp>
      <p:sp>
        <p:nvSpPr>
          <p:cNvPr id="4" name="Slide Number Placeholder 3"/>
          <p:cNvSpPr>
            <a:spLocks noGrp="1"/>
          </p:cNvSpPr>
          <p:nvPr>
            <p:ph type="sldNum" sz="quarter" idx="10"/>
          </p:nvPr>
        </p:nvSpPr>
        <p:spPr/>
        <p:txBody>
          <a:bodyPr/>
          <a:lstStyle/>
          <a:p>
            <a:fld id="{8CE82712-F37C-48E3-A18B-FC3932CA790C}" type="slidenum">
              <a:rPr lang="en-US" smtClean="0"/>
              <a:t>1</a:t>
            </a:fld>
            <a:endParaRPr lang="en-US"/>
          </a:p>
        </p:txBody>
      </p:sp>
    </p:spTree>
    <p:extLst>
      <p:ext uri="{BB962C8B-B14F-4D97-AF65-F5344CB8AC3E}">
        <p14:creationId xmlns:p14="http://schemas.microsoft.com/office/powerpoint/2010/main" val="138116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Page 10: To remind you, conditional expectation and covariance has a same backend formular as in the Gaussian Process Regression. It assumes two normally distributed variable vector, given a measurement in one variable, it leads to a constraint of phase space in the other variable. In the other word, this is a data driven model correction on both the mean and variance with auxiliary sidebands. It avoids over-tuning of MC models.</a:t>
            </a:r>
          </a:p>
          <a:p>
            <a:r>
              <a:rPr lang="en-US" sz="1200" kern="1200" dirty="0">
                <a:solidFill>
                  <a:schemeClr val="tx1"/>
                </a:solidFill>
                <a:effectLst/>
                <a:latin typeface="+mn-lt"/>
                <a:ea typeface="+mn-ea"/>
                <a:cs typeface="+mn-cs"/>
              </a:rPr>
              <a:t>For example, the model prediction of the reconstructed hadronic energy distribution can be constrained with the measured distribution of the reconstructed muon energy distribution. As a result, the common systematics such as flux are largely reduced, where the correlated statistical uncertainty between hadronic energy and muon energy is estimated with bootstrapping procedure.</a:t>
            </a:r>
          </a:p>
          <a:p>
            <a:r>
              <a:rPr lang="en-US" dirty="0"/>
              <a:t>---</a:t>
            </a:r>
          </a:p>
        </p:txBody>
      </p:sp>
      <p:sp>
        <p:nvSpPr>
          <p:cNvPr id="4" name="Slide Number Placeholder 3"/>
          <p:cNvSpPr>
            <a:spLocks noGrp="1"/>
          </p:cNvSpPr>
          <p:nvPr>
            <p:ph type="sldNum" sz="quarter" idx="5"/>
          </p:nvPr>
        </p:nvSpPr>
        <p:spPr/>
        <p:txBody>
          <a:bodyPr/>
          <a:lstStyle/>
          <a:p>
            <a:fld id="{6D78F0E2-8CFB-46E0-8FCC-72A0FE03CB65}" type="slidenum">
              <a:rPr lang="en-US" smtClean="0"/>
              <a:t>10</a:t>
            </a:fld>
            <a:endParaRPr lang="en-US"/>
          </a:p>
        </p:txBody>
      </p:sp>
    </p:spTree>
    <p:extLst>
      <p:ext uri="{BB962C8B-B14F-4D97-AF65-F5344CB8AC3E}">
        <p14:creationId xmlns:p14="http://schemas.microsoft.com/office/powerpoint/2010/main" val="2917692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11: First, let’s take a look at the overall model validation at the lepton side. The reconstructed energy for muon final state is compared with model prediction, the chi2/</a:t>
            </a:r>
            <a:r>
              <a:rPr lang="en-US" sz="1200" kern="1200" dirty="0" err="1">
                <a:solidFill>
                  <a:schemeClr val="tx1"/>
                </a:solidFill>
                <a:effectLst/>
                <a:latin typeface="+mn-lt"/>
                <a:ea typeface="+mn-ea"/>
                <a:cs typeface="+mn-cs"/>
              </a:rPr>
              <a:t>ndf</a:t>
            </a:r>
            <a:r>
              <a:rPr lang="en-US" sz="1200" kern="1200" dirty="0">
                <a:solidFill>
                  <a:schemeClr val="tx1"/>
                </a:solidFill>
                <a:effectLst/>
                <a:latin typeface="+mn-lt"/>
                <a:ea typeface="+mn-ea"/>
                <a:cs typeface="+mn-cs"/>
              </a:rPr>
              <a:t> value looks reasonable.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LArTPC</a:t>
            </a:r>
            <a:r>
              <a:rPr lang="en-US" dirty="0"/>
              <a:t> can separate lepton and hadronic energy from charged-current interactions</a:t>
            </a:r>
          </a:p>
          <a:p>
            <a:endParaRPr lang="en-US" sz="1200" dirty="0"/>
          </a:p>
          <a:p>
            <a:r>
              <a:rPr lang="en-US" sz="1200" dirty="0"/>
              <a:t>Key challenge: understanding </a:t>
            </a:r>
            <a:r>
              <a:rPr lang="en-US" sz="1200" b="1" dirty="0"/>
              <a:t>𝝂-</a:t>
            </a:r>
            <a:r>
              <a:rPr lang="en-US" sz="1200" b="1" dirty="0" err="1"/>
              <a:t>Ar</a:t>
            </a:r>
            <a:r>
              <a:rPr lang="en-US" sz="1200" b="1" dirty="0"/>
              <a:t> </a:t>
            </a:r>
            <a:r>
              <a:rPr lang="en-US" sz="1200" dirty="0"/>
              <a:t>cross section as a function of energy</a:t>
            </a:r>
            <a:endParaRPr lang="en-US" dirty="0"/>
          </a:p>
        </p:txBody>
      </p:sp>
      <p:sp>
        <p:nvSpPr>
          <p:cNvPr id="4" name="Slide Number Placeholder 3"/>
          <p:cNvSpPr>
            <a:spLocks noGrp="1"/>
          </p:cNvSpPr>
          <p:nvPr>
            <p:ph type="sldNum" sz="quarter" idx="5"/>
          </p:nvPr>
        </p:nvSpPr>
        <p:spPr/>
        <p:txBody>
          <a:bodyPr/>
          <a:lstStyle/>
          <a:p>
            <a:fld id="{6D78F0E2-8CFB-46E0-8FCC-72A0FE03CB65}" type="slidenum">
              <a:rPr lang="en-US" smtClean="0"/>
              <a:t>11</a:t>
            </a:fld>
            <a:endParaRPr lang="en-US"/>
          </a:p>
        </p:txBody>
      </p:sp>
    </p:spTree>
    <p:extLst>
      <p:ext uri="{BB962C8B-B14F-4D97-AF65-F5344CB8AC3E}">
        <p14:creationId xmlns:p14="http://schemas.microsoft.com/office/powerpoint/2010/main" val="1810872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Page 12: Next, a data-MC comparison is done for the reconstructed hadronic energy. The overall chi2/</a:t>
            </a:r>
            <a:r>
              <a:rPr lang="en-US" sz="1200" kern="1200" dirty="0" err="1">
                <a:solidFill>
                  <a:schemeClr val="tx1"/>
                </a:solidFill>
                <a:effectLst/>
                <a:latin typeface="+mn-lt"/>
                <a:ea typeface="+mn-ea"/>
                <a:cs typeface="+mn-cs"/>
              </a:rPr>
              <a:t>ndf</a:t>
            </a:r>
            <a:r>
              <a:rPr lang="en-US" sz="1200" kern="1200" dirty="0">
                <a:solidFill>
                  <a:schemeClr val="tx1"/>
                </a:solidFill>
                <a:effectLst/>
                <a:latin typeface="+mn-lt"/>
                <a:ea typeface="+mn-ea"/>
                <a:cs typeface="+mn-cs"/>
              </a:rPr>
              <a:t> looks reasonable, but there is a little excess at low hadronic energy. Could it be a mis-modeling of the hadronic missing energy given the neutrino flux reasonably well known? The total uncertainty at low energy is about 20%, limiting our ability to investigate the potential bias. </a:t>
            </a:r>
          </a:p>
          <a:p>
            <a:r>
              <a:rPr lang="en-US" sz="1200" kern="1200" dirty="0">
                <a:solidFill>
                  <a:schemeClr val="tx1"/>
                </a:solidFill>
                <a:effectLst/>
                <a:latin typeface="+mn-lt"/>
                <a:ea typeface="+mn-ea"/>
                <a:cs typeface="+mn-cs"/>
              </a:rPr>
              <a:t>The solution is that we can use the kinematic distributions from the muon final state to reduce the total uncertainty from the common systematic components (e.g., flux, cross section).</a:t>
            </a:r>
          </a:p>
          <a:p>
            <a:r>
              <a:rPr lang="en-US" dirty="0"/>
              <a:t>---</a:t>
            </a:r>
          </a:p>
        </p:txBody>
      </p:sp>
      <p:sp>
        <p:nvSpPr>
          <p:cNvPr id="4" name="Slide Number Placeholder 3"/>
          <p:cNvSpPr>
            <a:spLocks noGrp="1"/>
          </p:cNvSpPr>
          <p:nvPr>
            <p:ph type="sldNum" sz="quarter" idx="5"/>
          </p:nvPr>
        </p:nvSpPr>
        <p:spPr/>
        <p:txBody>
          <a:bodyPr/>
          <a:lstStyle/>
          <a:p>
            <a:fld id="{6D78F0E2-8CFB-46E0-8FCC-72A0FE03CB65}" type="slidenum">
              <a:rPr lang="en-US" smtClean="0"/>
              <a:t>12</a:t>
            </a:fld>
            <a:endParaRPr lang="en-US"/>
          </a:p>
        </p:txBody>
      </p:sp>
    </p:spTree>
    <p:extLst>
      <p:ext uri="{BB962C8B-B14F-4D97-AF65-F5344CB8AC3E}">
        <p14:creationId xmlns:p14="http://schemas.microsoft.com/office/powerpoint/2010/main" val="2214666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13: Finally, this is the hadronic energy distribution with a constraint to the muon kinematics …</a:t>
            </a:r>
          </a:p>
          <a:p>
            <a:r>
              <a:rPr lang="en-US" b="1" dirty="0"/>
              <a:t>---</a:t>
            </a:r>
          </a:p>
          <a:p>
            <a:r>
              <a:rPr lang="en-US" b="1" dirty="0"/>
              <a:t>Notation </a:t>
            </a:r>
            <a:r>
              <a:rPr lang="en-US" b="1" dirty="0" err="1"/>
              <a:t>sonsistent</a:t>
            </a:r>
            <a:r>
              <a:rPr lang="en-US" b="1" dirty="0"/>
              <a:t> with p12</a:t>
            </a:r>
          </a:p>
        </p:txBody>
      </p:sp>
      <p:sp>
        <p:nvSpPr>
          <p:cNvPr id="4" name="Slide Number Placeholder 3"/>
          <p:cNvSpPr>
            <a:spLocks noGrp="1"/>
          </p:cNvSpPr>
          <p:nvPr>
            <p:ph type="sldNum" sz="quarter" idx="5"/>
          </p:nvPr>
        </p:nvSpPr>
        <p:spPr/>
        <p:txBody>
          <a:bodyPr/>
          <a:lstStyle/>
          <a:p>
            <a:fld id="{6D78F0E2-8CFB-46E0-8FCC-72A0FE03CB65}" type="slidenum">
              <a:rPr lang="en-US" smtClean="0"/>
              <a:t>13</a:t>
            </a:fld>
            <a:endParaRPr lang="en-US"/>
          </a:p>
        </p:txBody>
      </p:sp>
    </p:spTree>
    <p:extLst>
      <p:ext uri="{BB962C8B-B14F-4D97-AF65-F5344CB8AC3E}">
        <p14:creationId xmlns:p14="http://schemas.microsoft.com/office/powerpoint/2010/main" val="2023973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Page 14: Now you might ask a question: is this new validation method really work? Here, I am showing you two fake data studies. The left one is the fake data generated based on the old version generator GENIE v2. It has been shown that the chi2/</a:t>
            </a:r>
            <a:r>
              <a:rPr lang="en-US" sz="1200" kern="1200" dirty="0" err="1">
                <a:solidFill>
                  <a:schemeClr val="tx1"/>
                </a:solidFill>
                <a:effectLst/>
                <a:latin typeface="+mn-lt"/>
                <a:ea typeface="+mn-ea"/>
                <a:cs typeface="+mn-cs"/>
              </a:rPr>
              <a:t>ndf</a:t>
            </a:r>
            <a:r>
              <a:rPr lang="en-US" sz="1200" kern="1200" dirty="0">
                <a:solidFill>
                  <a:schemeClr val="tx1"/>
                </a:solidFill>
                <a:effectLst/>
                <a:latin typeface="+mn-lt"/>
                <a:ea typeface="+mn-ea"/>
                <a:cs typeface="+mn-cs"/>
              </a:rPr>
              <a:t> is large after the constraint to muon kinematics. The right handed table shows another set of fake data study, where the hadronic energy fraction allocated to protons has been reduced with different percentages, mimicking a variation in the proton-inelastic scattering). It has shown that ch2/</a:t>
            </a:r>
            <a:r>
              <a:rPr lang="en-US" sz="1200" kern="1200" dirty="0" err="1">
                <a:solidFill>
                  <a:schemeClr val="tx1"/>
                </a:solidFill>
                <a:effectLst/>
                <a:latin typeface="+mn-lt"/>
                <a:ea typeface="+mn-ea"/>
                <a:cs typeface="+mn-cs"/>
              </a:rPr>
              <a:t>ndf</a:t>
            </a:r>
            <a:r>
              <a:rPr lang="en-US" sz="1200" kern="1200" dirty="0">
                <a:solidFill>
                  <a:schemeClr val="tx1"/>
                </a:solidFill>
                <a:effectLst/>
                <a:latin typeface="+mn-lt"/>
                <a:ea typeface="+mn-ea"/>
                <a:cs typeface="+mn-cs"/>
              </a:rPr>
              <a:t> increases significantly large with a shift of ~15%, smaller than the more conservatively assigned uncertainty in the GENIE generator.</a:t>
            </a:r>
          </a:p>
          <a:p>
            <a:r>
              <a:rPr lang="en-US" sz="1200" kern="1200" dirty="0">
                <a:solidFill>
                  <a:schemeClr val="tx1"/>
                </a:solidFill>
                <a:effectLst/>
                <a:latin typeface="+mn-lt"/>
                <a:ea typeface="+mn-ea"/>
                <a:cs typeface="+mn-cs"/>
              </a:rPr>
              <a:t>All these shows that the conditional constraint approach is sensitive to the underlying model difference.</a:t>
            </a:r>
          </a:p>
          <a:p>
            <a:r>
              <a:rPr lang="en-US" b="1" dirty="0"/>
              <a:t>---</a:t>
            </a:r>
          </a:p>
          <a:p>
            <a:r>
              <a:rPr lang="en-US" b="1" dirty="0"/>
              <a:t>Move fake data before the real data for a seminar talk</a:t>
            </a:r>
          </a:p>
        </p:txBody>
      </p:sp>
      <p:sp>
        <p:nvSpPr>
          <p:cNvPr id="4" name="Slide Number Placeholder 3"/>
          <p:cNvSpPr>
            <a:spLocks noGrp="1"/>
          </p:cNvSpPr>
          <p:nvPr>
            <p:ph type="sldNum" sz="quarter" idx="5"/>
          </p:nvPr>
        </p:nvSpPr>
        <p:spPr/>
        <p:txBody>
          <a:bodyPr/>
          <a:lstStyle/>
          <a:p>
            <a:fld id="{6D78F0E2-8CFB-46E0-8FCC-72A0FE03CB65}" type="slidenum">
              <a:rPr lang="en-US" smtClean="0"/>
              <a:t>14</a:t>
            </a:fld>
            <a:endParaRPr lang="en-US"/>
          </a:p>
        </p:txBody>
      </p:sp>
    </p:spTree>
    <p:extLst>
      <p:ext uri="{BB962C8B-B14F-4D97-AF65-F5344CB8AC3E}">
        <p14:creationId xmlns:p14="http://schemas.microsoft.com/office/powerpoint/2010/main" val="189844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15: Now I would like to move on to the cross section unfolding.</a:t>
            </a:r>
          </a:p>
          <a:p>
            <a:r>
              <a:rPr lang="en-US" dirty="0"/>
              <a:t>---</a:t>
            </a:r>
          </a:p>
        </p:txBody>
      </p:sp>
      <p:sp>
        <p:nvSpPr>
          <p:cNvPr id="4" name="Slide Number Placeholder 3"/>
          <p:cNvSpPr>
            <a:spLocks noGrp="1"/>
          </p:cNvSpPr>
          <p:nvPr>
            <p:ph type="sldNum" sz="quarter" idx="5"/>
          </p:nvPr>
        </p:nvSpPr>
        <p:spPr/>
        <p:txBody>
          <a:bodyPr/>
          <a:lstStyle/>
          <a:p>
            <a:fld id="{6D78F0E2-8CFB-46E0-8FCC-72A0FE03CB65}" type="slidenum">
              <a:rPr lang="en-US" smtClean="0"/>
              <a:t>15</a:t>
            </a:fld>
            <a:endParaRPr lang="en-US"/>
          </a:p>
        </p:txBody>
      </p:sp>
    </p:spTree>
    <p:extLst>
      <p:ext uri="{BB962C8B-B14F-4D97-AF65-F5344CB8AC3E}">
        <p14:creationId xmlns:p14="http://schemas.microsoft.com/office/powerpoint/2010/main" val="1725097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Page 16: Understanding the cross section as a function of energy is also crucial for oscillation measurement. In this study, we measure the energy-dependent total cross section using the Wiener-SVD unfolding. I am not going to expand the details about the technical formalism but Wiener-SVD unfolding simplify the procedure and maximize S/N ratio.</a:t>
            </a:r>
          </a:p>
          <a:p>
            <a:r>
              <a:rPr lang="en-US" sz="1200" kern="1200" dirty="0">
                <a:solidFill>
                  <a:schemeClr val="tx1"/>
                </a:solidFill>
                <a:effectLst/>
                <a:latin typeface="+mn-lt"/>
                <a:ea typeface="+mn-ea"/>
                <a:cs typeface="+mn-cs"/>
              </a:rPr>
              <a:t>Unfolding is basically a technique to extract the underlying true model given the reconstructed distribution and a proper modeling of the detector response. We can do an extraction of the cross section if we can write down a master equation, where the measured neutrino energy distribution is modeled with the background prediction and the response matrix, and the cross section can be maintained in the signal term.</a:t>
            </a:r>
            <a:endParaRPr lang="en-US" dirty="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50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50000"/>
                  </a:schemeClr>
                </a:solidFill>
              </a:rPr>
              <a:t>Unfolding: The process of extracting information about the truth content given the observed measurements</a:t>
            </a:r>
          </a:p>
          <a:p>
            <a:endParaRPr lang="en-US" dirty="0"/>
          </a:p>
        </p:txBody>
      </p:sp>
      <p:sp>
        <p:nvSpPr>
          <p:cNvPr id="4" name="Slide Number Placeholder 3"/>
          <p:cNvSpPr>
            <a:spLocks noGrp="1"/>
          </p:cNvSpPr>
          <p:nvPr>
            <p:ph type="sldNum" sz="quarter" idx="5"/>
          </p:nvPr>
        </p:nvSpPr>
        <p:spPr/>
        <p:txBody>
          <a:bodyPr/>
          <a:lstStyle/>
          <a:p>
            <a:fld id="{6D78F0E2-8CFB-46E0-8FCC-72A0FE03CB65}" type="slidenum">
              <a:rPr lang="en-US" smtClean="0"/>
              <a:t>16</a:t>
            </a:fld>
            <a:endParaRPr lang="en-US"/>
          </a:p>
        </p:txBody>
      </p:sp>
    </p:spTree>
    <p:extLst>
      <p:ext uri="{BB962C8B-B14F-4D97-AF65-F5344CB8AC3E}">
        <p14:creationId xmlns:p14="http://schemas.microsoft.com/office/powerpoint/2010/main" val="861551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17/18: To rephrase this problem. Let’s write down the neutrino measurement as a convolution of the number of target, flux , cross section, detector and selection efficiency, as well as background.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Extraction of total </a:t>
            </a:r>
            <a:r>
              <a:rPr lang="el-GR" dirty="0"/>
              <a:t>ν</a:t>
            </a:r>
            <a:r>
              <a:rPr lang="el-GR" baseline="-25000" dirty="0"/>
              <a:t>μ</a:t>
            </a:r>
            <a:r>
              <a:rPr lang="en-US" dirty="0"/>
              <a:t>CC cross section as neutrino energy</a:t>
            </a:r>
          </a:p>
          <a:p>
            <a:endParaRPr lang="en-US" dirty="0"/>
          </a:p>
        </p:txBody>
      </p:sp>
      <p:sp>
        <p:nvSpPr>
          <p:cNvPr id="4" name="Slide Number Placeholder 3"/>
          <p:cNvSpPr>
            <a:spLocks noGrp="1"/>
          </p:cNvSpPr>
          <p:nvPr>
            <p:ph type="sldNum" sz="quarter" idx="5"/>
          </p:nvPr>
        </p:nvSpPr>
        <p:spPr/>
        <p:txBody>
          <a:bodyPr/>
          <a:lstStyle/>
          <a:p>
            <a:fld id="{6D78F0E2-8CFB-46E0-8FCC-72A0FE03CB65}" type="slidenum">
              <a:rPr lang="en-US" smtClean="0"/>
              <a:t>17</a:t>
            </a:fld>
            <a:endParaRPr lang="en-US"/>
          </a:p>
        </p:txBody>
      </p:sp>
    </p:spTree>
    <p:extLst>
      <p:ext uri="{BB962C8B-B14F-4D97-AF65-F5344CB8AC3E}">
        <p14:creationId xmlns:p14="http://schemas.microsoft.com/office/powerpoint/2010/main" val="2073281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(page 18) To simplify the treatment of the </a:t>
            </a:r>
            <a:r>
              <a:rPr lang="en-US" sz="1200" kern="1200" dirty="0" err="1">
                <a:solidFill>
                  <a:schemeClr val="tx1"/>
                </a:solidFill>
                <a:effectLst/>
                <a:latin typeface="+mn-lt"/>
                <a:ea typeface="+mn-ea"/>
                <a:cs typeface="+mn-cs"/>
              </a:rPr>
              <a:t>systeamatic</a:t>
            </a:r>
            <a:r>
              <a:rPr lang="en-US" sz="1200" kern="1200" dirty="0">
                <a:solidFill>
                  <a:schemeClr val="tx1"/>
                </a:solidFill>
                <a:effectLst/>
                <a:latin typeface="+mn-lt"/>
                <a:ea typeface="+mn-ea"/>
                <a:cs typeface="+mn-cs"/>
              </a:rPr>
              <a:t> uncertainty, our signal is defined as the cross section in each energy bin and </a:t>
            </a:r>
            <a:r>
              <a:rPr lang="en-US" sz="1200" kern="1200" dirty="0" err="1">
                <a:solidFill>
                  <a:schemeClr val="tx1"/>
                </a:solidFill>
                <a:effectLst/>
                <a:latin typeface="+mn-lt"/>
                <a:ea typeface="+mn-ea"/>
                <a:cs typeface="+mn-cs"/>
              </a:rPr>
              <a:t>weigted</a:t>
            </a:r>
            <a:r>
              <a:rPr lang="en-US" sz="1200" kern="1200" dirty="0">
                <a:solidFill>
                  <a:schemeClr val="tx1"/>
                </a:solidFill>
                <a:effectLst/>
                <a:latin typeface="+mn-lt"/>
                <a:ea typeface="+mn-ea"/>
                <a:cs typeface="+mn-cs"/>
              </a:rPr>
              <a:t> averaged by flux spectrum.</a:t>
            </a:r>
          </a:p>
          <a:p>
            <a:r>
              <a:rPr lang="en-US" sz="1200" kern="1200" dirty="0">
                <a:solidFill>
                  <a:schemeClr val="tx1"/>
                </a:solidFill>
                <a:effectLst/>
                <a:latin typeface="+mn-lt"/>
                <a:ea typeface="+mn-ea"/>
                <a:cs typeface="+mn-cs"/>
              </a:rPr>
              <a:t>The advantage of this definition is that it can address a recent concern from the community about the treatment of the flux shape uncertainty.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Extraction of total </a:t>
            </a:r>
            <a:r>
              <a:rPr lang="el-GR" dirty="0"/>
              <a:t>ν</a:t>
            </a:r>
            <a:r>
              <a:rPr lang="el-GR" baseline="-25000" dirty="0"/>
              <a:t>μ</a:t>
            </a:r>
            <a:r>
              <a:rPr lang="en-US" dirty="0"/>
              <a:t>CC cross section as neutrino energy</a:t>
            </a:r>
          </a:p>
          <a:p>
            <a:endParaRPr lang="en-US" dirty="0"/>
          </a:p>
        </p:txBody>
      </p:sp>
      <p:sp>
        <p:nvSpPr>
          <p:cNvPr id="4" name="Slide Number Placeholder 3"/>
          <p:cNvSpPr>
            <a:spLocks noGrp="1"/>
          </p:cNvSpPr>
          <p:nvPr>
            <p:ph type="sldNum" sz="quarter" idx="5"/>
          </p:nvPr>
        </p:nvSpPr>
        <p:spPr/>
        <p:txBody>
          <a:bodyPr/>
          <a:lstStyle/>
          <a:p>
            <a:fld id="{6D78F0E2-8CFB-46E0-8FCC-72A0FE03CB65}" type="slidenum">
              <a:rPr lang="en-US" smtClean="0"/>
              <a:t>18</a:t>
            </a:fld>
            <a:endParaRPr lang="en-US"/>
          </a:p>
        </p:txBody>
      </p:sp>
    </p:spTree>
    <p:extLst>
      <p:ext uri="{BB962C8B-B14F-4D97-AF65-F5344CB8AC3E}">
        <p14:creationId xmlns:p14="http://schemas.microsoft.com/office/powerpoint/2010/main" val="978924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19: So it brings me to the final result. The data points are shown and </a:t>
            </a:r>
            <a:r>
              <a:rPr lang="en-US" sz="1200" kern="1200" dirty="0" err="1">
                <a:solidFill>
                  <a:schemeClr val="tx1"/>
                </a:solidFill>
                <a:effectLst/>
                <a:latin typeface="+mn-lt"/>
                <a:ea typeface="+mn-ea"/>
                <a:cs typeface="+mn-cs"/>
              </a:rPr>
              <a:t>overalyed</a:t>
            </a:r>
            <a:r>
              <a:rPr lang="en-US" sz="1200" kern="1200" dirty="0">
                <a:solidFill>
                  <a:schemeClr val="tx1"/>
                </a:solidFill>
                <a:effectLst/>
                <a:latin typeface="+mn-lt"/>
                <a:ea typeface="+mn-ea"/>
                <a:cs typeface="+mn-cs"/>
              </a:rPr>
              <a:t> with the central prediction from several state-of-the-art event generators. The wiener </a:t>
            </a:r>
            <a:r>
              <a:rPr lang="en-US" sz="1200" kern="1200" dirty="0" err="1">
                <a:solidFill>
                  <a:schemeClr val="tx1"/>
                </a:solidFill>
                <a:effectLst/>
                <a:latin typeface="+mn-lt"/>
                <a:ea typeface="+mn-ea"/>
                <a:cs typeface="+mn-cs"/>
              </a:rPr>
              <a:t>regulization</a:t>
            </a:r>
            <a:r>
              <a:rPr lang="en-US" sz="1200" kern="1200" dirty="0">
                <a:solidFill>
                  <a:schemeClr val="tx1"/>
                </a:solidFill>
                <a:effectLst/>
                <a:latin typeface="+mn-lt"/>
                <a:ea typeface="+mn-ea"/>
                <a:cs typeface="+mn-cs"/>
              </a:rPr>
              <a:t> is added to the model prediction for a proper data comparison. The </a:t>
            </a:r>
            <a:r>
              <a:rPr lang="en-US" sz="1200" kern="1200" dirty="0" err="1">
                <a:solidFill>
                  <a:schemeClr val="tx1"/>
                </a:solidFill>
                <a:effectLst/>
                <a:latin typeface="+mn-lt"/>
                <a:ea typeface="+mn-ea"/>
                <a:cs typeface="+mn-cs"/>
              </a:rPr>
              <a:t>GiBUU</a:t>
            </a:r>
            <a:r>
              <a:rPr lang="en-US" sz="1200" kern="1200" dirty="0">
                <a:solidFill>
                  <a:schemeClr val="tx1"/>
                </a:solidFill>
                <a:effectLst/>
                <a:latin typeface="+mn-lt"/>
                <a:ea typeface="+mn-ea"/>
                <a:cs typeface="+mn-cs"/>
              </a:rPr>
              <a:t>, NEUT, and the MicroBooNE GENIE tune all give </a:t>
            </a:r>
            <a:r>
              <a:rPr lang="en-US" sz="1200" kern="1200" dirty="0" err="1">
                <a:solidFill>
                  <a:schemeClr val="tx1"/>
                </a:solidFill>
                <a:effectLst/>
                <a:latin typeface="+mn-lt"/>
                <a:ea typeface="+mn-ea"/>
                <a:cs typeface="+mn-cs"/>
              </a:rPr>
              <a:t>reaonsonable</a:t>
            </a:r>
            <a:r>
              <a:rPr lang="en-US" sz="1200" kern="1200" dirty="0">
                <a:solidFill>
                  <a:schemeClr val="tx1"/>
                </a:solidFill>
                <a:effectLst/>
                <a:latin typeface="+mn-lt"/>
                <a:ea typeface="+mn-ea"/>
                <a:cs typeface="+mn-cs"/>
              </a:rPr>
              <a:t> agreement.</a:t>
            </a:r>
          </a:p>
          <a:p>
            <a:r>
              <a:rPr lang="en-US" b="1" dirty="0"/>
              <a:t>---</a:t>
            </a:r>
          </a:p>
          <a:p>
            <a:r>
              <a:rPr lang="en-US" b="1" dirty="0"/>
              <a:t>Introducer the generators (GENIE US, NEUT JP, </a:t>
            </a:r>
            <a:r>
              <a:rPr lang="en-US" b="1" dirty="0" err="1"/>
              <a:t>Nuwro</a:t>
            </a:r>
            <a:r>
              <a:rPr lang="en-US" b="1" dirty="0"/>
              <a:t>, </a:t>
            </a:r>
            <a:r>
              <a:rPr lang="en-US" b="1" dirty="0" err="1"/>
              <a:t>GiBUU</a:t>
            </a:r>
            <a:r>
              <a:rPr lang="en-US" b="1" dirty="0"/>
              <a:t>), what’s the difference in model? How about </a:t>
            </a:r>
            <a:r>
              <a:rPr lang="en-US" b="1" dirty="0" err="1"/>
              <a:t>GiBUU</a:t>
            </a:r>
            <a:endParaRPr lang="en-US" b="1" dirty="0"/>
          </a:p>
          <a:p>
            <a:r>
              <a:rPr lang="en-US" b="1" dirty="0"/>
              <a:t>Overlay with </a:t>
            </a:r>
            <a:r>
              <a:rPr lang="en-US" b="1" dirty="0" err="1"/>
              <a:t>Sam’e</a:t>
            </a:r>
            <a:r>
              <a:rPr lang="en-US" b="1" dirty="0"/>
              <a:t> plot (ask for the script) introduce Emu nu plots first, finally show total </a:t>
            </a:r>
            <a:r>
              <a:rPr lang="en-US" b="1" dirty="0" err="1"/>
              <a:t>Xs</a:t>
            </a:r>
            <a:endParaRPr lang="en-US" b="1" dirty="0"/>
          </a:p>
        </p:txBody>
      </p:sp>
      <p:sp>
        <p:nvSpPr>
          <p:cNvPr id="4" name="Slide Number Placeholder 3"/>
          <p:cNvSpPr>
            <a:spLocks noGrp="1"/>
          </p:cNvSpPr>
          <p:nvPr>
            <p:ph type="sldNum" sz="quarter" idx="5"/>
          </p:nvPr>
        </p:nvSpPr>
        <p:spPr/>
        <p:txBody>
          <a:bodyPr/>
          <a:lstStyle/>
          <a:p>
            <a:fld id="{6D78F0E2-8CFB-46E0-8FCC-72A0FE03CB65}" type="slidenum">
              <a:rPr lang="en-US" smtClean="0"/>
              <a:t>19</a:t>
            </a:fld>
            <a:endParaRPr lang="en-US"/>
          </a:p>
        </p:txBody>
      </p:sp>
    </p:spTree>
    <p:extLst>
      <p:ext uri="{BB962C8B-B14F-4D97-AF65-F5344CB8AC3E}">
        <p14:creationId xmlns:p14="http://schemas.microsoft.com/office/powerpoint/2010/main" val="424435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2: MicroBooNE is an accelerator neutrino experiment at Fermilab, and is a </a:t>
            </a:r>
            <a:r>
              <a:rPr lang="en-US" sz="1200" kern="1200" dirty="0" err="1">
                <a:solidFill>
                  <a:schemeClr val="tx1"/>
                </a:solidFill>
                <a:effectLst/>
                <a:latin typeface="+mn-lt"/>
                <a:ea typeface="+mn-ea"/>
                <a:cs typeface="+mn-cs"/>
              </a:rPr>
              <a:t>LArTPC</a:t>
            </a:r>
            <a:r>
              <a:rPr lang="en-US" sz="1200" kern="1200" dirty="0">
                <a:solidFill>
                  <a:schemeClr val="tx1"/>
                </a:solidFill>
                <a:effectLst/>
                <a:latin typeface="+mn-lt"/>
                <a:ea typeface="+mn-ea"/>
                <a:cs typeface="+mn-cs"/>
              </a:rPr>
              <a:t> with 85 ton of active mass. The two of the main physics goals are to investigate the low-energy excess indicated by </a:t>
            </a:r>
            <a:r>
              <a:rPr lang="en-US" sz="1200" kern="1200" dirty="0" err="1">
                <a:solidFill>
                  <a:schemeClr val="tx1"/>
                </a:solidFill>
                <a:effectLst/>
                <a:latin typeface="+mn-lt"/>
                <a:ea typeface="+mn-ea"/>
                <a:cs typeface="+mn-cs"/>
              </a:rPr>
              <a:t>MiniBooNE</a:t>
            </a:r>
            <a:r>
              <a:rPr lang="en-US" sz="1200" kern="1200" dirty="0">
                <a:solidFill>
                  <a:schemeClr val="tx1"/>
                </a:solidFill>
                <a:effectLst/>
                <a:latin typeface="+mn-lt"/>
                <a:ea typeface="+mn-ea"/>
                <a:cs typeface="+mn-cs"/>
              </a:rPr>
              <a:t> as you have heard from Bonnie in this morning’s session, as well as to measure the neutrino-argon interaction cross section as I will be focusing on in this talk.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FF"/>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FF"/>
                </a:solidFill>
              </a:rPr>
              <a:t>* Flux composition, energy, etc.</a:t>
            </a:r>
          </a:p>
          <a:p>
            <a:endParaRPr lang="en-US" dirty="0"/>
          </a:p>
          <a:p>
            <a:r>
              <a:rPr lang="en-US" dirty="0"/>
              <a:t>Another goal: R&amp;D </a:t>
            </a:r>
            <a:r>
              <a:rPr lang="en-US" dirty="0" err="1"/>
              <a:t>LArTPC</a:t>
            </a:r>
            <a:r>
              <a:rPr lang="en-US" dirty="0"/>
              <a:t> for next generation neutrino experiment</a:t>
            </a:r>
          </a:p>
        </p:txBody>
      </p:sp>
      <p:sp>
        <p:nvSpPr>
          <p:cNvPr id="4" name="Slide Number Placeholder 3"/>
          <p:cNvSpPr>
            <a:spLocks noGrp="1"/>
          </p:cNvSpPr>
          <p:nvPr>
            <p:ph type="sldNum" sz="quarter" idx="10"/>
          </p:nvPr>
        </p:nvSpPr>
        <p:spPr/>
        <p:txBody>
          <a:bodyPr/>
          <a:lstStyle/>
          <a:p>
            <a:fld id="{8CE82712-F37C-48E3-A18B-FC3932CA790C}" type="slidenum">
              <a:rPr lang="en-US" smtClean="0"/>
              <a:t>2</a:t>
            </a:fld>
            <a:endParaRPr lang="en-US"/>
          </a:p>
        </p:txBody>
      </p:sp>
    </p:spTree>
    <p:extLst>
      <p:ext uri="{BB962C8B-B14F-4D97-AF65-F5344CB8AC3E}">
        <p14:creationId xmlns:p14="http://schemas.microsoft.com/office/powerpoint/2010/main" val="860078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20: Similarly, we also measured two differential cross section. One is as a function of …, the other is … For the muon energy one, a reasonable … For the hadronic energy transfer one, </a:t>
            </a:r>
            <a:r>
              <a:rPr lang="en-US" sz="1200" kern="1200" dirty="0" err="1">
                <a:solidFill>
                  <a:schemeClr val="tx1"/>
                </a:solidFill>
                <a:effectLst/>
                <a:latin typeface="+mn-lt"/>
                <a:ea typeface="+mn-ea"/>
                <a:cs typeface="+mn-cs"/>
              </a:rPr>
              <a:t>GiBUU</a:t>
            </a:r>
            <a:r>
              <a:rPr lang="en-US" sz="1200" kern="1200" dirty="0">
                <a:solidFill>
                  <a:schemeClr val="tx1"/>
                </a:solidFill>
                <a:effectLst/>
                <a:latin typeface="+mn-lt"/>
                <a:ea typeface="+mn-ea"/>
                <a:cs typeface="+mn-cs"/>
              </a:rPr>
              <a:t> gives best agreement at low energy transfer.</a:t>
            </a:r>
          </a:p>
          <a:p>
            <a:r>
              <a:rPr lang="en-US" dirty="0"/>
              <a:t>---</a:t>
            </a:r>
          </a:p>
        </p:txBody>
      </p:sp>
      <p:sp>
        <p:nvSpPr>
          <p:cNvPr id="4" name="Slide Number Placeholder 3"/>
          <p:cNvSpPr>
            <a:spLocks noGrp="1"/>
          </p:cNvSpPr>
          <p:nvPr>
            <p:ph type="sldNum" sz="quarter" idx="5"/>
          </p:nvPr>
        </p:nvSpPr>
        <p:spPr/>
        <p:txBody>
          <a:bodyPr/>
          <a:lstStyle/>
          <a:p>
            <a:fld id="{6D78F0E2-8CFB-46E0-8FCC-72A0FE03CB65}" type="slidenum">
              <a:rPr lang="en-US" smtClean="0"/>
              <a:t>20</a:t>
            </a:fld>
            <a:endParaRPr lang="en-US"/>
          </a:p>
        </p:txBody>
      </p:sp>
    </p:spTree>
    <p:extLst>
      <p:ext uri="{BB962C8B-B14F-4D97-AF65-F5344CB8AC3E}">
        <p14:creationId xmlns:p14="http://schemas.microsoft.com/office/powerpoint/2010/main" val="2341613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21: It brings me to my short summary now.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Improved cross-section model and uncertainty described by the recent MicroBooNE GENIE tune with T2K CC0</a:t>
                </a:r>
                <a14:m>
                  <m:oMath xmlns:m="http://schemas.openxmlformats.org/officeDocument/2006/math">
                    <m:r>
                      <a:rPr lang="en-US" sz="800" b="0" i="1" smtClean="0">
                        <a:latin typeface="Cambria Math" panose="02040503050406030204" pitchFamily="18" charset="0"/>
                      </a:rPr>
                      <m:t>𝜋</m:t>
                    </m:r>
                  </m:oMath>
                </a14:m>
                <a:r>
                  <a:rPr lang="en-US" sz="800" dirty="0"/>
                  <a:t> data</a:t>
                </a:r>
              </a:p>
              <a:p>
                <a:endParaRPr lang="en-US" sz="800" dirty="0"/>
              </a:p>
              <a:p>
                <a:r>
                  <a:rPr lang="en-US" sz="800" dirty="0"/>
                  <a:t>Seminar: </a:t>
                </a:r>
                <a:r>
                  <a:rPr lang="en-US" sz="800" dirty="0" err="1"/>
                  <a:t>reco</a:t>
                </a:r>
                <a:r>
                  <a:rPr lang="en-US" sz="800" dirty="0"/>
                  <a:t>, inclusive event selection; GENIE model; systematic uncertainty; MicroBooNE review of </a:t>
                </a:r>
                <a:r>
                  <a:rPr lang="en-US" sz="800" dirty="0" err="1"/>
                  <a:t>Xs</a:t>
                </a:r>
                <a:r>
                  <a:rPr lang="en-US" sz="800" dirty="0"/>
                  <a:t>, my improvement; Explain Wiener-SVD; Expand result (separate model generator, physics in </a:t>
                </a:r>
                <a:r>
                  <a:rPr lang="en-US" sz="800" dirty="0" err="1"/>
                  <a:t>generaotrs</a:t>
                </a:r>
                <a:r>
                  <a:rPr lang="en-US" sz="800" dirty="0"/>
                  <a:t>. What does it mean for </a:t>
                </a:r>
                <a:r>
                  <a:rPr lang="en-US" sz="800" dirty="0" err="1"/>
                  <a:t>GiBUU’s</a:t>
                </a:r>
                <a:r>
                  <a:rPr lang="en-US" sz="800" dirty="0"/>
                  <a:t> best performance); nominal-flux based </a:t>
                </a:r>
                <a:r>
                  <a:rPr lang="en-US" sz="800" dirty="0" err="1"/>
                  <a:t>Xs</a:t>
                </a:r>
                <a:r>
                  <a:rPr lang="en-US" sz="800" dirty="0"/>
                  <a:t> (shape uncertainty treatment)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Improved cross-section model and uncertainty described by the recent MicroBooNE GENIE tune with T2K CC0</a:t>
                </a:r>
                <a:r>
                  <a:rPr lang="en-US" sz="800" b="0" i="0">
                    <a:latin typeface="Cambria Math" panose="02040503050406030204" pitchFamily="18" charset="0"/>
                  </a:rPr>
                  <a:t>𝜋</a:t>
                </a:r>
                <a:r>
                  <a:rPr lang="en-US" sz="800" dirty="0"/>
                  <a:t> data</a:t>
                </a:r>
              </a:p>
              <a:p>
                <a:endParaRPr lang="en-US" sz="800" dirty="0"/>
              </a:p>
              <a:p>
                <a:r>
                  <a:rPr lang="en-US" sz="800" dirty="0"/>
                  <a:t>Seminar: </a:t>
                </a:r>
                <a:r>
                  <a:rPr lang="en-US" sz="800" dirty="0" err="1"/>
                  <a:t>reco</a:t>
                </a:r>
                <a:r>
                  <a:rPr lang="en-US" sz="800" dirty="0"/>
                  <a:t>, inclusive event selection; GENIE model; systematic uncertainty; MicroBooNE review of </a:t>
                </a:r>
                <a:r>
                  <a:rPr lang="en-US" sz="800" dirty="0" err="1"/>
                  <a:t>Xs</a:t>
                </a:r>
                <a:r>
                  <a:rPr lang="en-US" sz="800" dirty="0"/>
                  <a:t>, my improvement; Explain Wiener-SVD; Expand result (separate model generator, physics in </a:t>
                </a:r>
                <a:r>
                  <a:rPr lang="en-US" sz="800" dirty="0" err="1"/>
                  <a:t>generaotrs</a:t>
                </a:r>
                <a:r>
                  <a:rPr lang="en-US" sz="800" dirty="0"/>
                  <a:t>. What does it mean for </a:t>
                </a:r>
                <a:r>
                  <a:rPr lang="en-US" sz="800" dirty="0" err="1"/>
                  <a:t>GiBUU’s</a:t>
                </a:r>
                <a:r>
                  <a:rPr lang="en-US" sz="800" dirty="0"/>
                  <a:t> best performance); nominal-flux based </a:t>
                </a:r>
                <a:r>
                  <a:rPr lang="en-US" sz="800" dirty="0" err="1"/>
                  <a:t>Xs</a:t>
                </a:r>
                <a:r>
                  <a:rPr lang="en-US" sz="800" dirty="0"/>
                  <a:t> (shape uncertainty treatment)</a:t>
                </a:r>
              </a:p>
            </p:txBody>
          </p:sp>
        </mc:Fallback>
      </mc:AlternateContent>
      <p:sp>
        <p:nvSpPr>
          <p:cNvPr id="4" name="Slide Number Placeholder 3"/>
          <p:cNvSpPr>
            <a:spLocks noGrp="1"/>
          </p:cNvSpPr>
          <p:nvPr>
            <p:ph type="sldNum" sz="quarter" idx="5"/>
          </p:nvPr>
        </p:nvSpPr>
        <p:spPr/>
        <p:txBody>
          <a:bodyPr/>
          <a:lstStyle/>
          <a:p>
            <a:fld id="{6D78F0E2-8CFB-46E0-8FCC-72A0FE03CB65}" type="slidenum">
              <a:rPr lang="en-US" smtClean="0"/>
              <a:t>21</a:t>
            </a:fld>
            <a:endParaRPr lang="en-US"/>
          </a:p>
        </p:txBody>
      </p:sp>
    </p:spTree>
    <p:extLst>
      <p:ext uri="{BB962C8B-B14F-4D97-AF65-F5344CB8AC3E}">
        <p14:creationId xmlns:p14="http://schemas.microsoft.com/office/powerpoint/2010/main" val="2735138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What’s the improvement in GENIE v3</a:t>
            </a:r>
          </a:p>
        </p:txBody>
      </p:sp>
      <p:sp>
        <p:nvSpPr>
          <p:cNvPr id="4" name="Slide Number Placeholder 3"/>
          <p:cNvSpPr>
            <a:spLocks noGrp="1"/>
          </p:cNvSpPr>
          <p:nvPr>
            <p:ph type="sldNum" sz="quarter" idx="5"/>
          </p:nvPr>
        </p:nvSpPr>
        <p:spPr/>
        <p:txBody>
          <a:bodyPr/>
          <a:lstStyle/>
          <a:p>
            <a:fld id="{6D78F0E2-8CFB-46E0-8FCC-72A0FE03CB65}" type="slidenum">
              <a:rPr lang="en-US" smtClean="0"/>
              <a:t>25</a:t>
            </a:fld>
            <a:endParaRPr lang="en-US"/>
          </a:p>
        </p:txBody>
      </p:sp>
    </p:spTree>
    <p:extLst>
      <p:ext uri="{BB962C8B-B14F-4D97-AF65-F5344CB8AC3E}">
        <p14:creationId xmlns:p14="http://schemas.microsoft.com/office/powerpoint/2010/main" val="1810641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Extraction of total </a:t>
            </a:r>
            <a:r>
              <a:rPr lang="el-GR" dirty="0"/>
              <a:t>ν</a:t>
            </a:r>
            <a:r>
              <a:rPr lang="el-GR" baseline="-25000" dirty="0"/>
              <a:t>μ</a:t>
            </a:r>
            <a:r>
              <a:rPr lang="en-US" dirty="0"/>
              <a:t>CC cross section as neutrino energy</a:t>
            </a:r>
          </a:p>
          <a:p>
            <a:endParaRPr lang="en-US" dirty="0"/>
          </a:p>
        </p:txBody>
      </p:sp>
      <p:sp>
        <p:nvSpPr>
          <p:cNvPr id="4" name="Slide Number Placeholder 3"/>
          <p:cNvSpPr>
            <a:spLocks noGrp="1"/>
          </p:cNvSpPr>
          <p:nvPr>
            <p:ph type="sldNum" sz="quarter" idx="5"/>
          </p:nvPr>
        </p:nvSpPr>
        <p:spPr/>
        <p:txBody>
          <a:bodyPr/>
          <a:lstStyle/>
          <a:p>
            <a:fld id="{6D78F0E2-8CFB-46E0-8FCC-72A0FE03CB65}" type="slidenum">
              <a:rPr lang="en-US" smtClean="0"/>
              <a:t>26</a:t>
            </a:fld>
            <a:endParaRPr lang="en-US"/>
          </a:p>
        </p:txBody>
      </p:sp>
    </p:spTree>
    <p:extLst>
      <p:ext uri="{BB962C8B-B14F-4D97-AF65-F5344CB8AC3E}">
        <p14:creationId xmlns:p14="http://schemas.microsoft.com/office/powerpoint/2010/main" val="842943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Costh</a:t>
            </a:r>
            <a:r>
              <a:rPr lang="en-US" dirty="0"/>
              <a:t> is muon kinematics, it is not proton</a:t>
            </a:r>
          </a:p>
        </p:txBody>
      </p:sp>
      <p:sp>
        <p:nvSpPr>
          <p:cNvPr id="4" name="Slide Number Placeholder 3"/>
          <p:cNvSpPr>
            <a:spLocks noGrp="1"/>
          </p:cNvSpPr>
          <p:nvPr>
            <p:ph type="sldNum" sz="quarter" idx="5"/>
          </p:nvPr>
        </p:nvSpPr>
        <p:spPr/>
        <p:txBody>
          <a:bodyPr/>
          <a:lstStyle/>
          <a:p>
            <a:fld id="{6D78F0E2-8CFB-46E0-8FCC-72A0FE03CB65}" type="slidenum">
              <a:rPr lang="en-US" smtClean="0"/>
              <a:t>28</a:t>
            </a:fld>
            <a:endParaRPr lang="en-US"/>
          </a:p>
        </p:txBody>
      </p:sp>
    </p:spTree>
    <p:extLst>
      <p:ext uri="{BB962C8B-B14F-4D97-AF65-F5344CB8AC3E}">
        <p14:creationId xmlns:p14="http://schemas.microsoft.com/office/powerpoint/2010/main" val="3467169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DUNE is underground without </a:t>
            </a:r>
            <a:r>
              <a:rPr lang="en-US" err="1"/>
              <a:t>cosmics</a:t>
            </a:r>
            <a:r>
              <a:rPr lang="en-US"/>
              <a:t> …</a:t>
            </a:r>
          </a:p>
        </p:txBody>
      </p:sp>
      <p:sp>
        <p:nvSpPr>
          <p:cNvPr id="4" name="Slide Number Placeholder 3"/>
          <p:cNvSpPr>
            <a:spLocks noGrp="1"/>
          </p:cNvSpPr>
          <p:nvPr>
            <p:ph type="sldNum" sz="quarter" idx="5"/>
          </p:nvPr>
        </p:nvSpPr>
        <p:spPr/>
        <p:txBody>
          <a:bodyPr/>
          <a:lstStyle/>
          <a:p>
            <a:fld id="{85F1A512-D4D6-498C-B4A8-FD490F16E0DD}" type="slidenum">
              <a:rPr lang="en-US" smtClean="0"/>
              <a:t>31</a:t>
            </a:fld>
            <a:endParaRPr lang="en-US"/>
          </a:p>
        </p:txBody>
      </p:sp>
    </p:spTree>
    <p:extLst>
      <p:ext uri="{BB962C8B-B14F-4D97-AF65-F5344CB8AC3E}">
        <p14:creationId xmlns:p14="http://schemas.microsoft.com/office/powerpoint/2010/main" val="803106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t>
            </a:r>
            <a:r>
              <a:rPr lang="en-US" err="1"/>
              <a:t>dQ</a:t>
            </a:r>
            <a:r>
              <a:rPr lang="en-US"/>
              <a:t>/dx and the pi0 mass …</a:t>
            </a:r>
          </a:p>
        </p:txBody>
      </p:sp>
      <p:sp>
        <p:nvSpPr>
          <p:cNvPr id="4" name="Slide Number Placeholder 3"/>
          <p:cNvSpPr>
            <a:spLocks noGrp="1"/>
          </p:cNvSpPr>
          <p:nvPr>
            <p:ph type="sldNum" sz="quarter" idx="5"/>
          </p:nvPr>
        </p:nvSpPr>
        <p:spPr/>
        <p:txBody>
          <a:bodyPr/>
          <a:lstStyle/>
          <a:p>
            <a:fld id="{85F1A512-D4D6-498C-B4A8-FD490F16E0DD}" type="slidenum">
              <a:rPr lang="en-US" smtClean="0"/>
              <a:t>32</a:t>
            </a:fld>
            <a:endParaRPr lang="en-US"/>
          </a:p>
        </p:txBody>
      </p:sp>
    </p:spTree>
    <p:extLst>
      <p:ext uri="{BB962C8B-B14F-4D97-AF65-F5344CB8AC3E}">
        <p14:creationId xmlns:p14="http://schemas.microsoft.com/office/powerpoint/2010/main" val="4205184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3: So why are we interested in the inclusive muon-neutrino charged-current cross section? It is one of the most important systematics for a precision accelerator neutrino oscillation measurement. Additionally, the energy-dependent inclusive cross section is a good test of the overall modeling of all the interaction modes (like CCQE including 2p2h, CCRES), and it can form a good basis for exclusive channels (e.g. people may want to take a ratio measurement between the exclusive and the inclusive to reduce the systematic uncertainty)</a:t>
            </a:r>
          </a:p>
          <a:p>
            <a:r>
              <a:rPr lang="en-US" dirty="0"/>
              <a:t>---</a:t>
            </a:r>
          </a:p>
          <a:p>
            <a:r>
              <a:rPr lang="en-US" dirty="0"/>
              <a:t>Important systematic for oscillation analysis</a:t>
            </a:r>
          </a:p>
          <a:p>
            <a:r>
              <a:rPr lang="en-US" dirty="0"/>
              <a:t>Test model’s degree of freedom</a:t>
            </a:r>
          </a:p>
          <a:p>
            <a:pPr>
              <a:spcAft>
                <a:spcPts val="0"/>
              </a:spcAft>
            </a:pPr>
            <a:endParaRPr lang="en-US" dirty="0">
              <a:effectLst/>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The CC inclusive cross section is important to measure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There are not so many measurements at our energy</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...and very few on argon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And that's potentially a problem for MicroBooNE, SBN, and DUNE measurements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8CE82712-F37C-48E3-A18B-FC3932CA790C}" type="slidenum">
              <a:rPr lang="en-US" smtClean="0"/>
              <a:t>3</a:t>
            </a:fld>
            <a:endParaRPr lang="en-US"/>
          </a:p>
        </p:txBody>
      </p:sp>
    </p:spTree>
    <p:extLst>
      <p:ext uri="{BB962C8B-B14F-4D97-AF65-F5344CB8AC3E}">
        <p14:creationId xmlns:p14="http://schemas.microsoft.com/office/powerpoint/2010/main" val="3128043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4: Today, my talk will be mainly covering on two parts. I will begin with the introduction of the stringent model validation for hadronic missing energy with a conditional constraint formalism. And later we will land on the measurement of the inclusive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𝜈</m:t>
                        </m:r>
                      </m:e>
                      <m:sub>
                        <m:r>
                          <a:rPr lang="en-US" sz="1200" i="1" kern="1200">
                            <a:solidFill>
                              <a:schemeClr val="tx1"/>
                            </a:solidFill>
                            <a:effectLst/>
                            <a:latin typeface="+mn-lt"/>
                            <a:ea typeface="+mn-ea"/>
                            <a:cs typeface="+mn-cs"/>
                          </a:rPr>
                          <m:t>𝜇</m:t>
                        </m:r>
                      </m:sub>
                    </m:sSub>
                  </m:oMath>
                </a14:m>
                <a:r>
                  <a:rPr lang="en-US" sz="1200" kern="1200" dirty="0">
                    <a:solidFill>
                      <a:schemeClr val="tx1"/>
                    </a:solidFill>
                    <a:effectLst/>
                    <a:latin typeface="+mn-lt"/>
                    <a:ea typeface="+mn-ea"/>
                    <a:cs typeface="+mn-cs"/>
                  </a:rPr>
                  <a:t>CC cross section with an unfolding procedure.</a:t>
                </a:r>
              </a:p>
              <a:p>
                <a:r>
                  <a:rPr lang="en-US" dirty="0"/>
                  <a:t>---</a:t>
                </a: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4: Today, my talk will be mainly covering on two parts. I will begin with the introduction of the stringent model validation for hadronic missing energy with a conditional constraint formalism. And later we will land on the measurement of the inclusive </a:t>
                </a:r>
                <a:r>
                  <a:rPr lang="en-US" sz="1200" i="0" kern="1200">
                    <a:solidFill>
                      <a:schemeClr val="tx1"/>
                    </a:solidFill>
                    <a:effectLst/>
                    <a:latin typeface="+mn-lt"/>
                    <a:ea typeface="+mn-ea"/>
                    <a:cs typeface="+mn-cs"/>
                  </a:rPr>
                  <a:t>𝜈_𝜇</a:t>
                </a:r>
                <a:r>
                  <a:rPr lang="en-US" sz="1200" kern="1200" dirty="0">
                    <a:solidFill>
                      <a:schemeClr val="tx1"/>
                    </a:solidFill>
                    <a:effectLst/>
                    <a:latin typeface="+mn-lt"/>
                    <a:ea typeface="+mn-ea"/>
                    <a:cs typeface="+mn-cs"/>
                  </a:rPr>
                  <a:t>CC cross section with an unfolding procedure.</a:t>
                </a:r>
              </a:p>
              <a:p>
                <a:r>
                  <a:rPr lang="en-US" dirty="0"/>
                  <a:t>---</a:t>
                </a:r>
              </a:p>
            </p:txBody>
          </p:sp>
        </mc:Fallback>
      </mc:AlternateContent>
      <p:sp>
        <p:nvSpPr>
          <p:cNvPr id="4" name="Slide Number Placeholder 3"/>
          <p:cNvSpPr>
            <a:spLocks noGrp="1"/>
          </p:cNvSpPr>
          <p:nvPr>
            <p:ph type="sldNum" sz="quarter" idx="5"/>
          </p:nvPr>
        </p:nvSpPr>
        <p:spPr/>
        <p:txBody>
          <a:bodyPr/>
          <a:lstStyle/>
          <a:p>
            <a:fld id="{6D78F0E2-8CFB-46E0-8FCC-72A0FE03CB65}" type="slidenum">
              <a:rPr lang="en-US" smtClean="0"/>
              <a:t>4</a:t>
            </a:fld>
            <a:endParaRPr lang="en-US"/>
          </a:p>
        </p:txBody>
      </p:sp>
    </p:spTree>
    <p:extLst>
      <p:ext uri="{BB962C8B-B14F-4D97-AF65-F5344CB8AC3E}">
        <p14:creationId xmlns:p14="http://schemas.microsoft.com/office/powerpoint/2010/main" val="391677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5: Let’s begin with the validation of the neutrino energy modeling. It is also critical for neutrino oscillation measurements. The key challenge is to verify the modeling of the undetectable missing hadronic energy (for example, the neutrons that exits the </a:t>
            </a:r>
            <a:r>
              <a:rPr lang="en-US" sz="1200" kern="1200" dirty="0" err="1">
                <a:solidFill>
                  <a:schemeClr val="tx1"/>
                </a:solidFill>
                <a:effectLst/>
                <a:latin typeface="+mn-lt"/>
                <a:ea typeface="+mn-ea"/>
                <a:cs typeface="+mn-cs"/>
              </a:rPr>
              <a:t>LArTPC</a:t>
            </a:r>
            <a:r>
              <a:rPr lang="en-US" sz="1200" kern="1200" dirty="0">
                <a:solidFill>
                  <a:schemeClr val="tx1"/>
                </a:solidFill>
                <a:effectLst/>
                <a:latin typeface="+mn-lt"/>
                <a:ea typeface="+mn-ea"/>
                <a:cs typeface="+mn-cs"/>
              </a:rPr>
              <a:t>). In this study, we overcome the challenge by leveraging the simultaneous measurement of lepton energy and hadronic energy in </a:t>
            </a:r>
            <a:r>
              <a:rPr lang="en-US" sz="1200" kern="1200" dirty="0" err="1">
                <a:solidFill>
                  <a:schemeClr val="tx1"/>
                </a:solidFill>
                <a:effectLst/>
                <a:latin typeface="+mn-lt"/>
                <a:ea typeface="+mn-ea"/>
                <a:cs typeface="+mn-cs"/>
              </a:rPr>
              <a:t>LArTPC</a:t>
            </a:r>
            <a:r>
              <a:rPr lang="en-US" sz="1200" kern="1200" dirty="0">
                <a:solidFill>
                  <a:schemeClr val="tx1"/>
                </a:solidFill>
                <a:effectLst/>
                <a:latin typeface="+mn-lt"/>
                <a:ea typeface="+mn-ea"/>
                <a:cs typeface="+mn-cs"/>
              </a:rPr>
              <a:t>. Finally, we report two differential cross section as a function of muon energy and hadronic energy transfer, as well as a total cross section as a function of neutrino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LArTPC</a:t>
            </a:r>
            <a:r>
              <a:rPr lang="en-US" dirty="0"/>
              <a:t> can separate lepton and hadronic energy from charged-current interactions</a:t>
            </a:r>
          </a:p>
          <a:p>
            <a:endParaRPr lang="en-US" sz="1200" dirty="0"/>
          </a:p>
          <a:p>
            <a:r>
              <a:rPr lang="en-US" sz="1200" dirty="0"/>
              <a:t>Key challenge: understanding </a:t>
            </a:r>
            <a:r>
              <a:rPr lang="en-US" sz="1200" b="1" dirty="0"/>
              <a:t>𝝂-</a:t>
            </a:r>
            <a:r>
              <a:rPr lang="en-US" sz="1200" b="1" dirty="0" err="1"/>
              <a:t>Ar</a:t>
            </a:r>
            <a:r>
              <a:rPr lang="en-US" sz="1200" b="1" dirty="0"/>
              <a:t> </a:t>
            </a:r>
            <a:r>
              <a:rPr lang="en-US" sz="1200" dirty="0"/>
              <a:t>cross section as a function of energy</a:t>
            </a:r>
            <a:endParaRPr lang="en-US" dirty="0"/>
          </a:p>
        </p:txBody>
      </p:sp>
      <p:sp>
        <p:nvSpPr>
          <p:cNvPr id="4" name="Slide Number Placeholder 3"/>
          <p:cNvSpPr>
            <a:spLocks noGrp="1"/>
          </p:cNvSpPr>
          <p:nvPr>
            <p:ph type="sldNum" sz="quarter" idx="5"/>
          </p:nvPr>
        </p:nvSpPr>
        <p:spPr/>
        <p:txBody>
          <a:bodyPr/>
          <a:lstStyle/>
          <a:p>
            <a:fld id="{6D78F0E2-8CFB-46E0-8FCC-72A0FE03CB65}" type="slidenum">
              <a:rPr lang="en-US" smtClean="0"/>
              <a:t>5</a:t>
            </a:fld>
            <a:endParaRPr lang="en-US"/>
          </a:p>
        </p:txBody>
      </p:sp>
    </p:spTree>
    <p:extLst>
      <p:ext uri="{BB962C8B-B14F-4D97-AF65-F5344CB8AC3E}">
        <p14:creationId xmlns:p14="http://schemas.microsoft.com/office/powerpoint/2010/main" val="3024204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6 (</a:t>
            </a:r>
            <a:r>
              <a:rPr lang="en-US" sz="1200" kern="1200" dirty="0" err="1">
                <a:solidFill>
                  <a:schemeClr val="tx1"/>
                </a:solidFill>
                <a:effectLst/>
                <a:latin typeface="+mn-lt"/>
                <a:ea typeface="+mn-ea"/>
                <a:cs typeface="+mn-cs"/>
              </a:rPr>
              <a:t>transion</a:t>
            </a:r>
            <a:r>
              <a:rPr lang="en-US" sz="1200" kern="1200" dirty="0">
                <a:solidFill>
                  <a:schemeClr val="tx1"/>
                </a:solidFill>
                <a:effectLst/>
                <a:latin typeface="+mn-lt"/>
                <a:ea typeface="+mn-ea"/>
                <a:cs typeface="+mn-cs"/>
              </a:rPr>
              <a:t> page): To give you some details about this validation, I will be brief on our event selection and systematic uncertainties in the following two slides.</a:t>
            </a:r>
          </a:p>
          <a:p>
            <a:r>
              <a:rPr lang="en-US" dirty="0"/>
              <a:t>---</a:t>
            </a:r>
          </a:p>
        </p:txBody>
      </p:sp>
      <p:sp>
        <p:nvSpPr>
          <p:cNvPr id="4" name="Slide Number Placeholder 3"/>
          <p:cNvSpPr>
            <a:spLocks noGrp="1"/>
          </p:cNvSpPr>
          <p:nvPr>
            <p:ph type="sldNum" sz="quarter" idx="5"/>
          </p:nvPr>
        </p:nvSpPr>
        <p:spPr/>
        <p:txBody>
          <a:bodyPr/>
          <a:lstStyle/>
          <a:p>
            <a:fld id="{6D78F0E2-8CFB-46E0-8FCC-72A0FE03CB65}" type="slidenum">
              <a:rPr lang="en-US" smtClean="0"/>
              <a:t>6</a:t>
            </a:fld>
            <a:endParaRPr lang="en-US"/>
          </a:p>
        </p:txBody>
      </p:sp>
    </p:spTree>
    <p:extLst>
      <p:ext uri="{BB962C8B-B14F-4D97-AF65-F5344CB8AC3E}">
        <p14:creationId xmlns:p14="http://schemas.microsoft.com/office/powerpoint/2010/main" val="1290666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Page 7: MicroBooNE is a near-surface detector, therefore, the key for a clean selection of the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𝜈</m:t>
                        </m:r>
                      </m:e>
                      <m:sub>
                        <m:r>
                          <a:rPr lang="en-US" sz="1200" i="1" kern="1200">
                            <a:solidFill>
                              <a:schemeClr val="tx1"/>
                            </a:solidFill>
                            <a:effectLst/>
                            <a:latin typeface="+mn-lt"/>
                            <a:ea typeface="+mn-ea"/>
                            <a:cs typeface="+mn-cs"/>
                          </a:rPr>
                          <m:t>𝜇</m:t>
                        </m:r>
                      </m:sub>
                    </m:sSub>
                  </m:oMath>
                </a14:m>
                <a:r>
                  <a:rPr lang="en-US" sz="1200" kern="1200" dirty="0">
                    <a:solidFill>
                      <a:schemeClr val="tx1"/>
                    </a:solidFill>
                    <a:effectLst/>
                    <a:latin typeface="+mn-lt"/>
                    <a:ea typeface="+mn-ea"/>
                    <a:cs typeface="+mn-cs"/>
                  </a:rPr>
                  <a:t> candidates is to reject cosmic muon. It is nontrivial as </a:t>
                </a:r>
                <a:r>
                  <a:rPr lang="en-US" sz="1200" kern="1200" dirty="0" err="1">
                    <a:solidFill>
                      <a:schemeClr val="tx1"/>
                    </a:solidFill>
                    <a:effectLst/>
                    <a:latin typeface="+mn-lt"/>
                    <a:ea typeface="+mn-ea"/>
                    <a:cs typeface="+mn-cs"/>
                  </a:rPr>
                  <a:t>LArTPC</a:t>
                </a:r>
                <a:r>
                  <a:rPr lang="en-US" sz="1200" kern="1200" dirty="0">
                    <a:solidFill>
                      <a:schemeClr val="tx1"/>
                    </a:solidFill>
                    <a:effectLst/>
                    <a:latin typeface="+mn-lt"/>
                    <a:ea typeface="+mn-ea"/>
                    <a:cs typeface="+mn-cs"/>
                  </a:rPr>
                  <a:t> is a slow readout detector. With the Wire-Cell reconstruction tool, a neutrino preselection is achieved with a cosmic rejection power of ~140,000. With additional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𝜈</m:t>
                        </m:r>
                      </m:e>
                      <m:sub>
                        <m:r>
                          <a:rPr lang="en-US" sz="1200" i="1" kern="1200">
                            <a:solidFill>
                              <a:schemeClr val="tx1"/>
                            </a:solidFill>
                            <a:effectLst/>
                            <a:latin typeface="+mn-lt"/>
                            <a:ea typeface="+mn-ea"/>
                            <a:cs typeface="+mn-cs"/>
                          </a:rPr>
                          <m:t>𝜇</m:t>
                        </m:r>
                      </m:sub>
                    </m:sSub>
                  </m:oMath>
                </a14:m>
                <a:r>
                  <a:rPr lang="en-US" sz="1200" kern="1200" dirty="0">
                    <a:solidFill>
                      <a:schemeClr val="tx1"/>
                    </a:solidFill>
                    <a:effectLst/>
                    <a:latin typeface="+mn-lt"/>
                    <a:ea typeface="+mn-ea"/>
                    <a:cs typeface="+mn-cs"/>
                  </a:rPr>
                  <a:t> CC selection algorithm, the S/B ratio is further improved with a factor more than 5.</a:t>
                </a:r>
              </a:p>
              <a:p>
                <a:r>
                  <a:rPr lang="en-US" sz="1200" kern="1200" dirty="0">
                    <a:solidFill>
                      <a:schemeClr val="tx1"/>
                    </a:solidFill>
                    <a:effectLst/>
                    <a:latin typeface="+mn-lt"/>
                    <a:ea typeface="+mn-ea"/>
                    <a:cs typeface="+mn-cs"/>
                  </a:rPr>
                  <a:t>The high-statistics event selection allows for a high-precision …</a:t>
                </a:r>
              </a:p>
              <a:p>
                <a:r>
                  <a:rPr lang="en-US" sz="1200" kern="1200" dirty="0">
                    <a:solidFill>
                      <a:schemeClr val="tx1"/>
                    </a:solidFill>
                    <a:effectLst/>
                    <a:latin typeface="+mn-lt"/>
                    <a:ea typeface="+mn-ea"/>
                    <a:cs typeface="+mn-cs"/>
                  </a:rPr>
                  <a:t>The figure shows you the reconstructed energy distribution for the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𝜈</m:t>
                        </m:r>
                      </m:e>
                      <m:sub>
                        <m:r>
                          <a:rPr lang="en-US" sz="1200" i="1" kern="1200">
                            <a:solidFill>
                              <a:schemeClr val="tx1"/>
                            </a:solidFill>
                            <a:effectLst/>
                            <a:latin typeface="+mn-lt"/>
                            <a:ea typeface="+mn-ea"/>
                            <a:cs typeface="+mn-cs"/>
                          </a:rPr>
                          <m:t>𝜇</m:t>
                        </m:r>
                      </m:sub>
                    </m:sSub>
                  </m:oMath>
                </a14:m>
                <a:r>
                  <a:rPr lang="en-US" sz="1200" kern="1200" dirty="0">
                    <a:solidFill>
                      <a:schemeClr val="tx1"/>
                    </a:solidFill>
                    <a:effectLst/>
                    <a:latin typeface="+mn-lt"/>
                    <a:ea typeface="+mn-ea"/>
                    <a:cs typeface="+mn-cs"/>
                  </a:rPr>
                  <a:t> CC candidates, overlayed with the MC prediction. The difference between data and MC is covered by the systematic uncertainties in the grey band.</a:t>
                </a:r>
              </a:p>
              <a:p>
                <a:r>
                  <a:rPr lang="en-US" b="1" dirty="0"/>
                  <a:t>---</a:t>
                </a:r>
              </a:p>
              <a:p>
                <a:r>
                  <a:rPr lang="en-US" b="1" dirty="0"/>
                  <a:t>s/N ratio</a:t>
                </a:r>
              </a:p>
              <a:p>
                <a:r>
                  <a:rPr lang="en-US" b="1" dirty="0"/>
                  <a:t>Cosmic rejection (directionality) &amp; NC</a:t>
                </a:r>
              </a:p>
              <a:p>
                <a:endParaRPr lang="en-US" dirty="0"/>
              </a:p>
              <a:p>
                <a:r>
                  <a:rPr lang="en-US" dirty="0"/>
                  <a:t>Elena: try more concise bullets</a:t>
                </a:r>
              </a:p>
              <a:p>
                <a:r>
                  <a:rPr lang="en-US" dirty="0"/>
                  <a:t>Kirsty: try different color for sub-bullets and highlight the main text</a:t>
                </a:r>
              </a:p>
              <a:p>
                <a:r>
                  <a:rPr lang="en-US" dirty="0"/>
                  <a:t>Difference is covered by the uncertainty, no impact on LEE analysis</a:t>
                </a:r>
              </a:p>
              <a:p>
                <a:endParaRPr lang="en-US" dirty="0"/>
              </a:p>
              <a:p>
                <a:r>
                  <a:rPr lang="en-US" dirty="0"/>
                  <a:t>Genie version 3 + </a:t>
                </a:r>
                <a:r>
                  <a:rPr lang="en-US" dirty="0" err="1"/>
                  <a:t>uB</a:t>
                </a:r>
                <a:r>
                  <a:rPr lang="en-US" dirty="0"/>
                  <a:t> tune (fit world data, T2K QE similar energy, no </a:t>
                </a:r>
                <a:r>
                  <a:rPr lang="en-US" dirty="0" err="1"/>
                  <a:t>miniboone</a:t>
                </a:r>
                <a:r>
                  <a:rPr lang="en-US" dirty="0"/>
                  <a:t>, no </a:t>
                </a:r>
                <a:r>
                  <a:rPr lang="en-US" dirty="0" err="1"/>
                  <a:t>microboone</a:t>
                </a:r>
                <a:r>
                  <a:rPr lang="en-US" dirty="0"/>
                  <a:t>)</a:t>
                </a:r>
              </a:p>
              <a:p>
                <a:r>
                  <a:rPr lang="en-US" dirty="0"/>
                  <a:t>Cite GENIE (see technote)</a:t>
                </a:r>
              </a:p>
              <a:p>
                <a:r>
                  <a:rPr lang="en-US" dirty="0"/>
                  <a:t>LArTPC is a “slow” detector: time -&gt; position. On the surface, cosmic background</a:t>
                </a:r>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Page 7: MicroBooNE is a near-surface detector, therefore, the key for a clean selection of the </a:t>
                </a:r>
                <a:r>
                  <a:rPr lang="en-US" sz="1200" i="0" kern="1200">
                    <a:solidFill>
                      <a:schemeClr val="tx1"/>
                    </a:solidFill>
                    <a:effectLst/>
                    <a:latin typeface="+mn-lt"/>
                    <a:ea typeface="+mn-ea"/>
                    <a:cs typeface="+mn-cs"/>
                  </a:rPr>
                  <a:t>𝜈_𝜇</a:t>
                </a:r>
                <a:r>
                  <a:rPr lang="en-US" sz="1200" kern="1200" dirty="0">
                    <a:solidFill>
                      <a:schemeClr val="tx1"/>
                    </a:solidFill>
                    <a:effectLst/>
                    <a:latin typeface="+mn-lt"/>
                    <a:ea typeface="+mn-ea"/>
                    <a:cs typeface="+mn-cs"/>
                  </a:rPr>
                  <a:t> candidates is to reject cosmic muon. It is nontrivial as </a:t>
                </a:r>
                <a:r>
                  <a:rPr lang="en-US" sz="1200" kern="1200" dirty="0" err="1">
                    <a:solidFill>
                      <a:schemeClr val="tx1"/>
                    </a:solidFill>
                    <a:effectLst/>
                    <a:latin typeface="+mn-lt"/>
                    <a:ea typeface="+mn-ea"/>
                    <a:cs typeface="+mn-cs"/>
                  </a:rPr>
                  <a:t>LArTPC</a:t>
                </a:r>
                <a:r>
                  <a:rPr lang="en-US" sz="1200" kern="1200" dirty="0">
                    <a:solidFill>
                      <a:schemeClr val="tx1"/>
                    </a:solidFill>
                    <a:effectLst/>
                    <a:latin typeface="+mn-lt"/>
                    <a:ea typeface="+mn-ea"/>
                    <a:cs typeface="+mn-cs"/>
                  </a:rPr>
                  <a:t> is a slow readout detector. With the Wire-Cell reconstruction tool, a neutrino preselection is achieved with a cosmic rejection power of ~140,000. With additional </a:t>
                </a:r>
                <a:r>
                  <a:rPr lang="en-US" sz="1200" i="0" kern="1200">
                    <a:solidFill>
                      <a:schemeClr val="tx1"/>
                    </a:solidFill>
                    <a:effectLst/>
                    <a:latin typeface="+mn-lt"/>
                    <a:ea typeface="+mn-ea"/>
                    <a:cs typeface="+mn-cs"/>
                  </a:rPr>
                  <a:t>𝜈_𝜇</a:t>
                </a:r>
                <a:r>
                  <a:rPr lang="en-US" sz="1200" kern="1200" dirty="0">
                    <a:solidFill>
                      <a:schemeClr val="tx1"/>
                    </a:solidFill>
                    <a:effectLst/>
                    <a:latin typeface="+mn-lt"/>
                    <a:ea typeface="+mn-ea"/>
                    <a:cs typeface="+mn-cs"/>
                  </a:rPr>
                  <a:t> CC selection algorithm, the S/B ratio is further improved with a factor more than 5.</a:t>
                </a:r>
              </a:p>
              <a:p>
                <a:r>
                  <a:rPr lang="en-US" sz="1200" kern="1200" dirty="0">
                    <a:solidFill>
                      <a:schemeClr val="tx1"/>
                    </a:solidFill>
                    <a:effectLst/>
                    <a:latin typeface="+mn-lt"/>
                    <a:ea typeface="+mn-ea"/>
                    <a:cs typeface="+mn-cs"/>
                  </a:rPr>
                  <a:t>The high-statistics event selection allows for a high-precision …</a:t>
                </a:r>
              </a:p>
              <a:p>
                <a:r>
                  <a:rPr lang="en-US" sz="1200" kern="1200" dirty="0">
                    <a:solidFill>
                      <a:schemeClr val="tx1"/>
                    </a:solidFill>
                    <a:effectLst/>
                    <a:latin typeface="+mn-lt"/>
                    <a:ea typeface="+mn-ea"/>
                    <a:cs typeface="+mn-cs"/>
                  </a:rPr>
                  <a:t>The figure shows you the reconstructed energy distribution for the </a:t>
                </a:r>
                <a:r>
                  <a:rPr lang="en-US" sz="1200" i="0" kern="1200">
                    <a:solidFill>
                      <a:schemeClr val="tx1"/>
                    </a:solidFill>
                    <a:effectLst/>
                    <a:latin typeface="+mn-lt"/>
                    <a:ea typeface="+mn-ea"/>
                    <a:cs typeface="+mn-cs"/>
                  </a:rPr>
                  <a:t>𝜈_𝜇</a:t>
                </a:r>
                <a:r>
                  <a:rPr lang="en-US" sz="1200" kern="1200" dirty="0">
                    <a:solidFill>
                      <a:schemeClr val="tx1"/>
                    </a:solidFill>
                    <a:effectLst/>
                    <a:latin typeface="+mn-lt"/>
                    <a:ea typeface="+mn-ea"/>
                    <a:cs typeface="+mn-cs"/>
                  </a:rPr>
                  <a:t> CC candidates, overlayed with the MC prediction. The difference between data and MC is covered by the systematic uncertainties in the grey band.</a:t>
                </a:r>
              </a:p>
              <a:p>
                <a:r>
                  <a:rPr lang="en-US" b="1" dirty="0"/>
                  <a:t>---</a:t>
                </a:r>
              </a:p>
              <a:p>
                <a:r>
                  <a:rPr lang="en-US" b="1" dirty="0"/>
                  <a:t>s/N ratio</a:t>
                </a:r>
              </a:p>
              <a:p>
                <a:r>
                  <a:rPr lang="en-US" b="1" dirty="0"/>
                  <a:t>Cosmic rejection (directionality) &amp; NC</a:t>
                </a:r>
              </a:p>
              <a:p>
                <a:endParaRPr lang="en-US" dirty="0"/>
              </a:p>
              <a:p>
                <a:r>
                  <a:rPr lang="en-US" dirty="0"/>
                  <a:t>Elena: try more concise bullets</a:t>
                </a:r>
              </a:p>
              <a:p>
                <a:r>
                  <a:rPr lang="en-US" dirty="0"/>
                  <a:t>Kirsty: try different color for sub-bullets and highlight the main text</a:t>
                </a:r>
              </a:p>
              <a:p>
                <a:r>
                  <a:rPr lang="en-US" dirty="0"/>
                  <a:t>Difference is covered by the uncertainty, no impact on LEE analysis</a:t>
                </a:r>
              </a:p>
              <a:p>
                <a:endParaRPr lang="en-US" dirty="0"/>
              </a:p>
              <a:p>
                <a:r>
                  <a:rPr lang="en-US" dirty="0"/>
                  <a:t>Genie version 3 + </a:t>
                </a:r>
                <a:r>
                  <a:rPr lang="en-US" dirty="0" err="1"/>
                  <a:t>uB</a:t>
                </a:r>
                <a:r>
                  <a:rPr lang="en-US" dirty="0"/>
                  <a:t> tune (fit world data, T2K QE similar energy, no </a:t>
                </a:r>
                <a:r>
                  <a:rPr lang="en-US" dirty="0" err="1"/>
                  <a:t>miniboone</a:t>
                </a:r>
                <a:r>
                  <a:rPr lang="en-US" dirty="0"/>
                  <a:t>, no </a:t>
                </a:r>
                <a:r>
                  <a:rPr lang="en-US" dirty="0" err="1"/>
                  <a:t>microboone</a:t>
                </a:r>
                <a:r>
                  <a:rPr lang="en-US" dirty="0"/>
                  <a:t>)</a:t>
                </a:r>
              </a:p>
              <a:p>
                <a:r>
                  <a:rPr lang="en-US" dirty="0"/>
                  <a:t>Cite GENIE (see technote)</a:t>
                </a:r>
              </a:p>
              <a:p>
                <a:r>
                  <a:rPr lang="en-US" dirty="0"/>
                  <a:t>LArTPC is a “slow” detector: time -&gt; position. On the surface, cosmic background</a:t>
                </a:r>
              </a:p>
            </p:txBody>
          </p:sp>
        </mc:Fallback>
      </mc:AlternateContent>
      <p:sp>
        <p:nvSpPr>
          <p:cNvPr id="4" name="Slide Number Placeholder 3"/>
          <p:cNvSpPr>
            <a:spLocks noGrp="1"/>
          </p:cNvSpPr>
          <p:nvPr>
            <p:ph type="sldNum" sz="quarter" idx="5"/>
          </p:nvPr>
        </p:nvSpPr>
        <p:spPr/>
        <p:txBody>
          <a:bodyPr/>
          <a:lstStyle/>
          <a:p>
            <a:fld id="{6D78F0E2-8CFB-46E0-8FCC-72A0FE03CB65}" type="slidenum">
              <a:rPr lang="en-US" smtClean="0"/>
              <a:t>7</a:t>
            </a:fld>
            <a:endParaRPr lang="en-US"/>
          </a:p>
        </p:txBody>
      </p:sp>
    </p:spTree>
    <p:extLst>
      <p:ext uri="{BB962C8B-B14F-4D97-AF65-F5344CB8AC3E}">
        <p14:creationId xmlns:p14="http://schemas.microsoft.com/office/powerpoint/2010/main" val="1347097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8: For the systematic uncertainty, it has contributions from several components, where the detector modeling uncertainty is dominating the total uncertainty, and the flux, cross section, statistical uncertainty is sub dominating. The other factors e.g., hadron-argon interaction uncertainty and the material modeling surrounding the cryostat is small but not ignored. </a:t>
            </a:r>
          </a:p>
          <a:p>
            <a:r>
              <a:rPr lang="en-US" dirty="0"/>
              <a:t>---</a:t>
            </a:r>
          </a:p>
        </p:txBody>
      </p:sp>
      <p:sp>
        <p:nvSpPr>
          <p:cNvPr id="4" name="Slide Number Placeholder 3"/>
          <p:cNvSpPr>
            <a:spLocks noGrp="1"/>
          </p:cNvSpPr>
          <p:nvPr>
            <p:ph type="sldNum" sz="quarter" idx="5"/>
          </p:nvPr>
        </p:nvSpPr>
        <p:spPr/>
        <p:txBody>
          <a:bodyPr/>
          <a:lstStyle/>
          <a:p>
            <a:fld id="{6D78F0E2-8CFB-46E0-8FCC-72A0FE03CB65}" type="slidenum">
              <a:rPr lang="en-US" smtClean="0"/>
              <a:t>8</a:t>
            </a:fld>
            <a:endParaRPr lang="en-US"/>
          </a:p>
        </p:txBody>
      </p:sp>
    </p:spTree>
    <p:extLst>
      <p:ext uri="{BB962C8B-B14F-4D97-AF65-F5344CB8AC3E}">
        <p14:creationId xmlns:p14="http://schemas.microsoft.com/office/powerpoint/2010/main" val="2200409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Page 9: Now given the full systematics, a covariance matrix is constructed, and a value of chi2/</a:t>
            </a:r>
            <a:r>
              <a:rPr lang="en-US" sz="1200" kern="1200" dirty="0" err="1">
                <a:solidFill>
                  <a:schemeClr val="tx1"/>
                </a:solidFill>
                <a:effectLst/>
                <a:latin typeface="+mn-lt"/>
                <a:ea typeface="+mn-ea"/>
                <a:cs typeface="+mn-cs"/>
              </a:rPr>
              <a:t>ndf</a:t>
            </a:r>
            <a:r>
              <a:rPr lang="en-US" sz="1200" kern="1200" dirty="0">
                <a:solidFill>
                  <a:schemeClr val="tx1"/>
                </a:solidFill>
                <a:effectLst/>
                <a:latin typeface="+mn-lt"/>
                <a:ea typeface="+mn-ea"/>
                <a:cs typeface="+mn-cs"/>
              </a:rPr>
              <a:t> is calculated, providing a goodness-of-fit for the overall model.</a:t>
            </a:r>
          </a:p>
          <a:p>
            <a:r>
              <a:rPr lang="en-US" sz="1200" kern="1200" dirty="0">
                <a:solidFill>
                  <a:schemeClr val="tx1"/>
                </a:solidFill>
                <a:effectLst/>
                <a:latin typeface="+mn-lt"/>
                <a:ea typeface="+mn-ea"/>
                <a:cs typeface="+mn-cs"/>
              </a:rPr>
              <a:t>For example, the reconstructed neutrino energy distribution is compared with the model prediction. Both the fully contained and partially contained sample are tested. The reasonable chi2/</a:t>
            </a:r>
            <a:r>
              <a:rPr lang="en-US" sz="1200" kern="1200" dirty="0" err="1">
                <a:solidFill>
                  <a:schemeClr val="tx1"/>
                </a:solidFill>
                <a:effectLst/>
                <a:latin typeface="+mn-lt"/>
                <a:ea typeface="+mn-ea"/>
                <a:cs typeface="+mn-cs"/>
              </a:rPr>
              <a:t>ndf</a:t>
            </a:r>
            <a:r>
              <a:rPr lang="en-US" sz="1200" kern="1200" dirty="0">
                <a:solidFill>
                  <a:schemeClr val="tx1"/>
                </a:solidFill>
                <a:effectLst/>
                <a:latin typeface="+mn-lt"/>
                <a:ea typeface="+mn-ea"/>
                <a:cs typeface="+mn-cs"/>
              </a:rPr>
              <a:t> value indicates that the data-MC difference can be well covered by the total systematic uncertainty.</a:t>
            </a:r>
          </a:p>
          <a:p>
            <a:r>
              <a:rPr lang="en-US" sz="1200" b="1" kern="1200" dirty="0">
                <a:solidFill>
                  <a:schemeClr val="tx1"/>
                </a:solidFill>
                <a:effectLst/>
                <a:latin typeface="+mn-lt"/>
                <a:ea typeface="+mn-ea"/>
                <a:cs typeface="+mn-cs"/>
              </a:rPr>
              <a:t>However, there is a concern. It is possible that part of the uncertainties is overestimated and it could hide the potential bias in the other component of uncertainty. For example, the flux uncertainty is conservative, therefore, it could hide some bias in the cross section interaction model. In this study, we show that this concern can be solved with a formalism of conditional covariance.</a:t>
            </a:r>
            <a:endParaRPr lang="en-US" sz="1200" kern="1200" dirty="0">
              <a:solidFill>
                <a:schemeClr val="tx1"/>
              </a:solidFill>
              <a:effectLst/>
              <a:latin typeface="+mn-lt"/>
              <a:ea typeface="+mn-ea"/>
              <a:cs typeface="+mn-cs"/>
            </a:endParaRPr>
          </a:p>
          <a:p>
            <a:r>
              <a:rPr lang="en-US" b="1" dirty="0"/>
              <a:t>---</a:t>
            </a:r>
          </a:p>
          <a:p>
            <a:r>
              <a:rPr lang="en-US" b="1" dirty="0"/>
              <a:t>Add animation</a:t>
            </a:r>
          </a:p>
          <a:p>
            <a:endParaRPr lang="en-US" dirty="0"/>
          </a:p>
          <a:p>
            <a:r>
              <a:rPr lang="en-US" dirty="0"/>
              <a:t>Introduce a tool in this slide</a:t>
            </a:r>
          </a:p>
        </p:txBody>
      </p:sp>
      <p:sp>
        <p:nvSpPr>
          <p:cNvPr id="4" name="Slide Number Placeholder 3"/>
          <p:cNvSpPr>
            <a:spLocks noGrp="1"/>
          </p:cNvSpPr>
          <p:nvPr>
            <p:ph type="sldNum" sz="quarter" idx="5"/>
          </p:nvPr>
        </p:nvSpPr>
        <p:spPr/>
        <p:txBody>
          <a:bodyPr/>
          <a:lstStyle/>
          <a:p>
            <a:fld id="{6D78F0E2-8CFB-46E0-8FCC-72A0FE03CB65}" type="slidenum">
              <a:rPr lang="en-US" smtClean="0"/>
              <a:t>9</a:t>
            </a:fld>
            <a:endParaRPr lang="en-US"/>
          </a:p>
        </p:txBody>
      </p:sp>
    </p:spTree>
    <p:extLst>
      <p:ext uri="{BB962C8B-B14F-4D97-AF65-F5344CB8AC3E}">
        <p14:creationId xmlns:p14="http://schemas.microsoft.com/office/powerpoint/2010/main" val="3740068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FD54-80A8-414A-BA06-52ED47C70D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EAE670-8022-4600-AFAF-18F0B8B0B3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4939BD-FAF4-4D29-9C45-96BFE7AA9DAD}"/>
              </a:ext>
            </a:extLst>
          </p:cNvPr>
          <p:cNvSpPr>
            <a:spLocks noGrp="1"/>
          </p:cNvSpPr>
          <p:nvPr>
            <p:ph type="dt" sz="half" idx="10"/>
          </p:nvPr>
        </p:nvSpPr>
        <p:spPr/>
        <p:txBody>
          <a:bodyPr/>
          <a:lstStyle/>
          <a:p>
            <a:r>
              <a:rPr lang="en-US"/>
              <a:t>Wenqiang Gu</a:t>
            </a:r>
          </a:p>
        </p:txBody>
      </p:sp>
      <p:sp>
        <p:nvSpPr>
          <p:cNvPr id="5" name="Footer Placeholder 4">
            <a:extLst>
              <a:ext uri="{FF2B5EF4-FFF2-40B4-BE49-F238E27FC236}">
                <a16:creationId xmlns:a16="http://schemas.microsoft.com/office/drawing/2014/main" id="{118C0C32-FFE4-45DD-BDED-1A8CA3E307AC}"/>
              </a:ext>
            </a:extLst>
          </p:cNvPr>
          <p:cNvSpPr>
            <a:spLocks noGrp="1"/>
          </p:cNvSpPr>
          <p:nvPr>
            <p:ph type="ftr" sz="quarter" idx="11"/>
          </p:nvPr>
        </p:nvSpPr>
        <p:spPr/>
        <p:txBody>
          <a:bodyPr/>
          <a:lstStyle>
            <a:lvl1pPr>
              <a:defRPr/>
            </a:lvl1pPr>
          </a:lstStyle>
          <a:p>
            <a:r>
              <a:rPr lang="en-US"/>
              <a:t>Brookhaven Forum 2021</a:t>
            </a:r>
            <a:endParaRPr lang="en-US" dirty="0"/>
          </a:p>
        </p:txBody>
      </p:sp>
      <p:sp>
        <p:nvSpPr>
          <p:cNvPr id="6" name="Slide Number Placeholder 5">
            <a:extLst>
              <a:ext uri="{FF2B5EF4-FFF2-40B4-BE49-F238E27FC236}">
                <a16:creationId xmlns:a16="http://schemas.microsoft.com/office/drawing/2014/main" id="{85696980-3ED4-4694-926D-AD3439CE7995}"/>
              </a:ext>
            </a:extLst>
          </p:cNvPr>
          <p:cNvSpPr>
            <a:spLocks noGrp="1"/>
          </p:cNvSpPr>
          <p:nvPr>
            <p:ph type="sldNum" sz="quarter" idx="12"/>
          </p:nvPr>
        </p:nvSpPr>
        <p:spPr/>
        <p:txBody>
          <a:bodyPr/>
          <a:lstStyle/>
          <a:p>
            <a:fld id="{A57F9112-1840-42A5-8E86-90BE042C0880}" type="slidenum">
              <a:rPr lang="en-US" smtClean="0"/>
              <a:t>‹#›</a:t>
            </a:fld>
            <a:endParaRPr lang="en-US"/>
          </a:p>
        </p:txBody>
      </p:sp>
      <p:pic>
        <p:nvPicPr>
          <p:cNvPr id="8" name="Picture 7" descr="A picture containing drawing&#10;&#10;Description automatically generated">
            <a:extLst>
              <a:ext uri="{FF2B5EF4-FFF2-40B4-BE49-F238E27FC236}">
                <a16:creationId xmlns:a16="http://schemas.microsoft.com/office/drawing/2014/main" id="{7895B626-5007-48C8-9A94-1A724AF5AC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6874" y="-1360"/>
            <a:ext cx="3455126" cy="1077686"/>
          </a:xfrm>
          <a:prstGeom prst="rect">
            <a:avLst/>
          </a:prstGeom>
        </p:spPr>
      </p:pic>
      <p:pic>
        <p:nvPicPr>
          <p:cNvPr id="10" name="Picture 9" descr="Text&#10;&#10;Description automatically generated">
            <a:extLst>
              <a:ext uri="{FF2B5EF4-FFF2-40B4-BE49-F238E27FC236}">
                <a16:creationId xmlns:a16="http://schemas.microsoft.com/office/drawing/2014/main" id="{A66209EB-BDA5-4BB6-8B27-74855CA249E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496" y="23813"/>
            <a:ext cx="3581400" cy="874085"/>
          </a:xfrm>
          <a:prstGeom prst="rect">
            <a:avLst/>
          </a:prstGeom>
        </p:spPr>
      </p:pic>
    </p:spTree>
    <p:extLst>
      <p:ext uri="{BB962C8B-B14F-4D97-AF65-F5344CB8AC3E}">
        <p14:creationId xmlns:p14="http://schemas.microsoft.com/office/powerpoint/2010/main" val="20931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02906-A44A-4E0E-92E0-FF74F0E05A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ECE2B1-0108-463A-B932-570A6406A9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E98120-109C-4594-BFC4-062CE8E2E486}"/>
              </a:ext>
            </a:extLst>
          </p:cNvPr>
          <p:cNvSpPr>
            <a:spLocks noGrp="1"/>
          </p:cNvSpPr>
          <p:nvPr>
            <p:ph type="dt" sz="half" idx="10"/>
          </p:nvPr>
        </p:nvSpPr>
        <p:spPr/>
        <p:txBody>
          <a:bodyPr/>
          <a:lstStyle/>
          <a:p>
            <a:r>
              <a:rPr lang="en-US"/>
              <a:t>Wenqiang Gu</a:t>
            </a:r>
          </a:p>
        </p:txBody>
      </p:sp>
      <p:sp>
        <p:nvSpPr>
          <p:cNvPr id="5" name="Footer Placeholder 4">
            <a:extLst>
              <a:ext uri="{FF2B5EF4-FFF2-40B4-BE49-F238E27FC236}">
                <a16:creationId xmlns:a16="http://schemas.microsoft.com/office/drawing/2014/main" id="{AECAB46E-434E-4732-B8FE-29635C7F30AA}"/>
              </a:ext>
            </a:extLst>
          </p:cNvPr>
          <p:cNvSpPr>
            <a:spLocks noGrp="1"/>
          </p:cNvSpPr>
          <p:nvPr>
            <p:ph type="ftr" sz="quarter" idx="11"/>
          </p:nvPr>
        </p:nvSpPr>
        <p:spPr/>
        <p:txBody>
          <a:bodyPr/>
          <a:lstStyle/>
          <a:p>
            <a:r>
              <a:rPr lang="en-US"/>
              <a:t>Brookhaven Forum 2021</a:t>
            </a:r>
          </a:p>
        </p:txBody>
      </p:sp>
      <p:sp>
        <p:nvSpPr>
          <p:cNvPr id="6" name="Slide Number Placeholder 5">
            <a:extLst>
              <a:ext uri="{FF2B5EF4-FFF2-40B4-BE49-F238E27FC236}">
                <a16:creationId xmlns:a16="http://schemas.microsoft.com/office/drawing/2014/main" id="{ADBC8ECD-315A-462E-AABB-0C98F8E9B734}"/>
              </a:ext>
            </a:extLst>
          </p:cNvPr>
          <p:cNvSpPr>
            <a:spLocks noGrp="1"/>
          </p:cNvSpPr>
          <p:nvPr>
            <p:ph type="sldNum" sz="quarter" idx="12"/>
          </p:nvPr>
        </p:nvSpPr>
        <p:spPr/>
        <p:txBody>
          <a:bodyPr/>
          <a:lstStyle/>
          <a:p>
            <a:fld id="{A57F9112-1840-42A5-8E86-90BE042C0880}" type="slidenum">
              <a:rPr lang="en-US" smtClean="0"/>
              <a:t>‹#›</a:t>
            </a:fld>
            <a:endParaRPr lang="en-US"/>
          </a:p>
        </p:txBody>
      </p:sp>
    </p:spTree>
    <p:extLst>
      <p:ext uri="{BB962C8B-B14F-4D97-AF65-F5344CB8AC3E}">
        <p14:creationId xmlns:p14="http://schemas.microsoft.com/office/powerpoint/2010/main" val="1818438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114C9A-AD2C-409C-8E58-6C88DDE7E0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295007-800E-4645-8E61-D38E5ABFE0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3B918-9F96-4B4C-B157-BD3D7E229D36}"/>
              </a:ext>
            </a:extLst>
          </p:cNvPr>
          <p:cNvSpPr>
            <a:spLocks noGrp="1"/>
          </p:cNvSpPr>
          <p:nvPr>
            <p:ph type="dt" sz="half" idx="10"/>
          </p:nvPr>
        </p:nvSpPr>
        <p:spPr/>
        <p:txBody>
          <a:bodyPr/>
          <a:lstStyle/>
          <a:p>
            <a:r>
              <a:rPr lang="en-US"/>
              <a:t>Wenqiang Gu</a:t>
            </a:r>
          </a:p>
        </p:txBody>
      </p:sp>
      <p:sp>
        <p:nvSpPr>
          <p:cNvPr id="5" name="Footer Placeholder 4">
            <a:extLst>
              <a:ext uri="{FF2B5EF4-FFF2-40B4-BE49-F238E27FC236}">
                <a16:creationId xmlns:a16="http://schemas.microsoft.com/office/drawing/2014/main" id="{1A984834-BF6B-40A7-8589-37AE2132D4C4}"/>
              </a:ext>
            </a:extLst>
          </p:cNvPr>
          <p:cNvSpPr>
            <a:spLocks noGrp="1"/>
          </p:cNvSpPr>
          <p:nvPr>
            <p:ph type="ftr" sz="quarter" idx="11"/>
          </p:nvPr>
        </p:nvSpPr>
        <p:spPr/>
        <p:txBody>
          <a:bodyPr/>
          <a:lstStyle/>
          <a:p>
            <a:r>
              <a:rPr lang="en-US"/>
              <a:t>Brookhaven Forum 2021</a:t>
            </a:r>
          </a:p>
        </p:txBody>
      </p:sp>
      <p:sp>
        <p:nvSpPr>
          <p:cNvPr id="6" name="Slide Number Placeholder 5">
            <a:extLst>
              <a:ext uri="{FF2B5EF4-FFF2-40B4-BE49-F238E27FC236}">
                <a16:creationId xmlns:a16="http://schemas.microsoft.com/office/drawing/2014/main" id="{930A96B5-1538-4EF5-A144-04D16126DD31}"/>
              </a:ext>
            </a:extLst>
          </p:cNvPr>
          <p:cNvSpPr>
            <a:spLocks noGrp="1"/>
          </p:cNvSpPr>
          <p:nvPr>
            <p:ph type="sldNum" sz="quarter" idx="12"/>
          </p:nvPr>
        </p:nvSpPr>
        <p:spPr/>
        <p:txBody>
          <a:bodyPr/>
          <a:lstStyle/>
          <a:p>
            <a:fld id="{A57F9112-1840-42A5-8E86-90BE042C0880}" type="slidenum">
              <a:rPr lang="en-US" smtClean="0"/>
              <a:t>‹#›</a:t>
            </a:fld>
            <a:endParaRPr lang="en-US"/>
          </a:p>
        </p:txBody>
      </p:sp>
    </p:spTree>
    <p:extLst>
      <p:ext uri="{BB962C8B-B14F-4D97-AF65-F5344CB8AC3E}">
        <p14:creationId xmlns:p14="http://schemas.microsoft.com/office/powerpoint/2010/main" val="500860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DD2C0E-DBBA-4047-9633-385DD17C0F6A}"/>
              </a:ext>
            </a:extLst>
          </p:cNvPr>
          <p:cNvSpPr/>
          <p:nvPr userDrawn="1"/>
        </p:nvSpPr>
        <p:spPr>
          <a:xfrm>
            <a:off x="0" y="6604986"/>
            <a:ext cx="12192000" cy="2530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FAB734-A261-459E-87B6-473B74FE5B4D}"/>
              </a:ext>
            </a:extLst>
          </p:cNvPr>
          <p:cNvSpPr/>
          <p:nvPr userDrawn="1"/>
        </p:nvSpPr>
        <p:spPr>
          <a:xfrm>
            <a:off x="0" y="1"/>
            <a:ext cx="12192000" cy="9055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C42B7-2597-4476-905B-F2A94FA31182}"/>
              </a:ext>
            </a:extLst>
          </p:cNvPr>
          <p:cNvSpPr>
            <a:spLocks noGrp="1"/>
          </p:cNvSpPr>
          <p:nvPr>
            <p:ph type="title"/>
          </p:nvPr>
        </p:nvSpPr>
        <p:spPr>
          <a:xfrm>
            <a:off x="603681" y="116542"/>
            <a:ext cx="10981677" cy="703098"/>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E493B7-EB80-4A82-8590-5C6ED6853B04}"/>
              </a:ext>
            </a:extLst>
          </p:cNvPr>
          <p:cNvSpPr>
            <a:spLocks noGrp="1"/>
          </p:cNvSpPr>
          <p:nvPr>
            <p:ph idx="1"/>
          </p:nvPr>
        </p:nvSpPr>
        <p:spPr>
          <a:xfrm>
            <a:off x="612559" y="1056443"/>
            <a:ext cx="10972800" cy="5406501"/>
          </a:xfrm>
        </p:spPr>
        <p:txBody>
          <a:bodyPr/>
          <a:lstStyle>
            <a:lvl2pPr marL="461963" indent="-176213">
              <a:buFont typeface="Walbaum Heading" panose="02070303090703020303" pitchFamily="18" charset="0"/>
              <a:buChar char="◦"/>
              <a:defRPr/>
            </a:lvl2pPr>
            <a:lvl3pPr marL="747713" indent="-236538">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4AFE9E8-8DFE-4641-A158-BFB2251D71F3}"/>
              </a:ext>
            </a:extLst>
          </p:cNvPr>
          <p:cNvSpPr>
            <a:spLocks noGrp="1"/>
          </p:cNvSpPr>
          <p:nvPr>
            <p:ph type="dt" sz="half" idx="10"/>
          </p:nvPr>
        </p:nvSpPr>
        <p:spPr>
          <a:xfrm>
            <a:off x="523780" y="6604986"/>
            <a:ext cx="2968841" cy="237478"/>
          </a:xfrm>
        </p:spPr>
        <p:txBody>
          <a:bodyPr/>
          <a:lstStyle>
            <a:lvl1pPr>
              <a:defRPr>
                <a:solidFill>
                  <a:schemeClr val="bg1"/>
                </a:solidFill>
              </a:defRPr>
            </a:lvl1pPr>
          </a:lstStyle>
          <a:p>
            <a:r>
              <a:rPr lang="en-US"/>
              <a:t>Wenqiang Gu</a:t>
            </a:r>
            <a:endParaRPr lang="en-US" dirty="0"/>
          </a:p>
        </p:txBody>
      </p:sp>
      <p:sp>
        <p:nvSpPr>
          <p:cNvPr id="5" name="Footer Placeholder 4">
            <a:extLst>
              <a:ext uri="{FF2B5EF4-FFF2-40B4-BE49-F238E27FC236}">
                <a16:creationId xmlns:a16="http://schemas.microsoft.com/office/drawing/2014/main" id="{8DE5AE40-693F-4177-B342-60C930123E38}"/>
              </a:ext>
            </a:extLst>
          </p:cNvPr>
          <p:cNvSpPr>
            <a:spLocks noGrp="1"/>
          </p:cNvSpPr>
          <p:nvPr>
            <p:ph type="ftr" sz="quarter" idx="11"/>
          </p:nvPr>
        </p:nvSpPr>
        <p:spPr>
          <a:xfrm>
            <a:off x="4038600" y="6615064"/>
            <a:ext cx="4114800" cy="228600"/>
          </a:xfrm>
        </p:spPr>
        <p:txBody>
          <a:bodyPr/>
          <a:lstStyle>
            <a:lvl1pPr>
              <a:defRPr>
                <a:solidFill>
                  <a:schemeClr val="bg1"/>
                </a:solidFill>
              </a:defRPr>
            </a:lvl1pPr>
          </a:lstStyle>
          <a:p>
            <a:r>
              <a:rPr lang="en-US"/>
              <a:t>Brookhaven Forum 2021</a:t>
            </a:r>
            <a:endParaRPr lang="en-US" dirty="0"/>
          </a:p>
        </p:txBody>
      </p:sp>
      <p:sp>
        <p:nvSpPr>
          <p:cNvPr id="6" name="Slide Number Placeholder 5">
            <a:extLst>
              <a:ext uri="{FF2B5EF4-FFF2-40B4-BE49-F238E27FC236}">
                <a16:creationId xmlns:a16="http://schemas.microsoft.com/office/drawing/2014/main" id="{178A4BE5-8C58-49DC-A306-DA1CCA5A6C31}"/>
              </a:ext>
            </a:extLst>
          </p:cNvPr>
          <p:cNvSpPr>
            <a:spLocks noGrp="1"/>
          </p:cNvSpPr>
          <p:nvPr>
            <p:ph type="sldNum" sz="quarter" idx="12"/>
          </p:nvPr>
        </p:nvSpPr>
        <p:spPr>
          <a:xfrm>
            <a:off x="9027847" y="6604986"/>
            <a:ext cx="2735061" cy="238679"/>
          </a:xfrm>
        </p:spPr>
        <p:txBody>
          <a:bodyPr/>
          <a:lstStyle>
            <a:lvl1pPr>
              <a:defRPr>
                <a:solidFill>
                  <a:schemeClr val="bg1"/>
                </a:solidFill>
              </a:defRPr>
            </a:lvl1pPr>
          </a:lstStyle>
          <a:p>
            <a:fld id="{A57F9112-1840-42A5-8E86-90BE042C0880}" type="slidenum">
              <a:rPr lang="en-US" smtClean="0"/>
              <a:pPr/>
              <a:t>‹#›</a:t>
            </a:fld>
            <a:endParaRPr lang="en-US" dirty="0"/>
          </a:p>
        </p:txBody>
      </p:sp>
    </p:spTree>
    <p:extLst>
      <p:ext uri="{BB962C8B-B14F-4D97-AF65-F5344CB8AC3E}">
        <p14:creationId xmlns:p14="http://schemas.microsoft.com/office/powerpoint/2010/main" val="112871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97A81-D362-4FE1-B7D7-706535DD51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737E48-3567-4909-BE56-4933DFB1C5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95469E-C6A4-4712-B854-E12D70B1633D}"/>
              </a:ext>
            </a:extLst>
          </p:cNvPr>
          <p:cNvSpPr>
            <a:spLocks noGrp="1"/>
          </p:cNvSpPr>
          <p:nvPr>
            <p:ph type="dt" sz="half" idx="10"/>
          </p:nvPr>
        </p:nvSpPr>
        <p:spPr/>
        <p:txBody>
          <a:bodyPr/>
          <a:lstStyle/>
          <a:p>
            <a:r>
              <a:rPr lang="en-US"/>
              <a:t>Wenqiang Gu</a:t>
            </a:r>
          </a:p>
        </p:txBody>
      </p:sp>
      <p:sp>
        <p:nvSpPr>
          <p:cNvPr id="5" name="Footer Placeholder 4">
            <a:extLst>
              <a:ext uri="{FF2B5EF4-FFF2-40B4-BE49-F238E27FC236}">
                <a16:creationId xmlns:a16="http://schemas.microsoft.com/office/drawing/2014/main" id="{980D85C2-9603-4176-A52F-9F731FF0DAF1}"/>
              </a:ext>
            </a:extLst>
          </p:cNvPr>
          <p:cNvSpPr>
            <a:spLocks noGrp="1"/>
          </p:cNvSpPr>
          <p:nvPr>
            <p:ph type="ftr" sz="quarter" idx="11"/>
          </p:nvPr>
        </p:nvSpPr>
        <p:spPr/>
        <p:txBody>
          <a:bodyPr/>
          <a:lstStyle/>
          <a:p>
            <a:r>
              <a:rPr lang="en-US"/>
              <a:t>Brookhaven Forum 2021</a:t>
            </a:r>
          </a:p>
        </p:txBody>
      </p:sp>
      <p:sp>
        <p:nvSpPr>
          <p:cNvPr id="6" name="Slide Number Placeholder 5">
            <a:extLst>
              <a:ext uri="{FF2B5EF4-FFF2-40B4-BE49-F238E27FC236}">
                <a16:creationId xmlns:a16="http://schemas.microsoft.com/office/drawing/2014/main" id="{A2CDE703-E1A2-4511-85F9-99925304BBBA}"/>
              </a:ext>
            </a:extLst>
          </p:cNvPr>
          <p:cNvSpPr>
            <a:spLocks noGrp="1"/>
          </p:cNvSpPr>
          <p:nvPr>
            <p:ph type="sldNum" sz="quarter" idx="12"/>
          </p:nvPr>
        </p:nvSpPr>
        <p:spPr/>
        <p:txBody>
          <a:bodyPr/>
          <a:lstStyle/>
          <a:p>
            <a:fld id="{A57F9112-1840-42A5-8E86-90BE042C0880}" type="slidenum">
              <a:rPr lang="en-US" smtClean="0"/>
              <a:t>‹#›</a:t>
            </a:fld>
            <a:endParaRPr lang="en-US"/>
          </a:p>
        </p:txBody>
      </p:sp>
    </p:spTree>
    <p:extLst>
      <p:ext uri="{BB962C8B-B14F-4D97-AF65-F5344CB8AC3E}">
        <p14:creationId xmlns:p14="http://schemas.microsoft.com/office/powerpoint/2010/main" val="3905653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F18E-7815-40E0-8950-D6AB92F71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BF561-640D-4BC6-B07B-FD9DB32D46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49C966-8B15-44EC-A449-7E65252A15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55130F-0727-4441-A3D1-0C3B5FA78049}"/>
              </a:ext>
            </a:extLst>
          </p:cNvPr>
          <p:cNvSpPr>
            <a:spLocks noGrp="1"/>
          </p:cNvSpPr>
          <p:nvPr>
            <p:ph type="dt" sz="half" idx="10"/>
          </p:nvPr>
        </p:nvSpPr>
        <p:spPr/>
        <p:txBody>
          <a:bodyPr/>
          <a:lstStyle/>
          <a:p>
            <a:r>
              <a:rPr lang="en-US"/>
              <a:t>Wenqiang Gu</a:t>
            </a:r>
          </a:p>
        </p:txBody>
      </p:sp>
      <p:sp>
        <p:nvSpPr>
          <p:cNvPr id="6" name="Footer Placeholder 5">
            <a:extLst>
              <a:ext uri="{FF2B5EF4-FFF2-40B4-BE49-F238E27FC236}">
                <a16:creationId xmlns:a16="http://schemas.microsoft.com/office/drawing/2014/main" id="{46C1F6B7-51E4-4A12-8859-9D6820AEDFEC}"/>
              </a:ext>
            </a:extLst>
          </p:cNvPr>
          <p:cNvSpPr>
            <a:spLocks noGrp="1"/>
          </p:cNvSpPr>
          <p:nvPr>
            <p:ph type="ftr" sz="quarter" idx="11"/>
          </p:nvPr>
        </p:nvSpPr>
        <p:spPr/>
        <p:txBody>
          <a:bodyPr/>
          <a:lstStyle/>
          <a:p>
            <a:r>
              <a:rPr lang="en-US"/>
              <a:t>Brookhaven Forum 2021</a:t>
            </a:r>
          </a:p>
        </p:txBody>
      </p:sp>
      <p:sp>
        <p:nvSpPr>
          <p:cNvPr id="7" name="Slide Number Placeholder 6">
            <a:extLst>
              <a:ext uri="{FF2B5EF4-FFF2-40B4-BE49-F238E27FC236}">
                <a16:creationId xmlns:a16="http://schemas.microsoft.com/office/drawing/2014/main" id="{4588CD7D-2416-4E7D-B143-889191CDAB0D}"/>
              </a:ext>
            </a:extLst>
          </p:cNvPr>
          <p:cNvSpPr>
            <a:spLocks noGrp="1"/>
          </p:cNvSpPr>
          <p:nvPr>
            <p:ph type="sldNum" sz="quarter" idx="12"/>
          </p:nvPr>
        </p:nvSpPr>
        <p:spPr/>
        <p:txBody>
          <a:bodyPr/>
          <a:lstStyle/>
          <a:p>
            <a:fld id="{A57F9112-1840-42A5-8E86-90BE042C0880}" type="slidenum">
              <a:rPr lang="en-US" smtClean="0"/>
              <a:t>‹#›</a:t>
            </a:fld>
            <a:endParaRPr lang="en-US"/>
          </a:p>
        </p:txBody>
      </p:sp>
    </p:spTree>
    <p:extLst>
      <p:ext uri="{BB962C8B-B14F-4D97-AF65-F5344CB8AC3E}">
        <p14:creationId xmlns:p14="http://schemas.microsoft.com/office/powerpoint/2010/main" val="1763011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4B59-0AD8-4A89-B78A-2C561F8339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D4599-D574-4148-BC85-C264F75936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80AD17-86E4-4E95-A941-E898FCA436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6BF215-E0D8-4527-9722-FF6A218C8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A7E488-D04A-447F-87D9-D320C96E00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EFB8B-201F-4B68-9F23-937BAE103E7E}"/>
              </a:ext>
            </a:extLst>
          </p:cNvPr>
          <p:cNvSpPr>
            <a:spLocks noGrp="1"/>
          </p:cNvSpPr>
          <p:nvPr>
            <p:ph type="dt" sz="half" idx="10"/>
          </p:nvPr>
        </p:nvSpPr>
        <p:spPr/>
        <p:txBody>
          <a:bodyPr/>
          <a:lstStyle/>
          <a:p>
            <a:r>
              <a:rPr lang="en-US"/>
              <a:t>Wenqiang Gu</a:t>
            </a:r>
          </a:p>
        </p:txBody>
      </p:sp>
      <p:sp>
        <p:nvSpPr>
          <p:cNvPr id="8" name="Footer Placeholder 7">
            <a:extLst>
              <a:ext uri="{FF2B5EF4-FFF2-40B4-BE49-F238E27FC236}">
                <a16:creationId xmlns:a16="http://schemas.microsoft.com/office/drawing/2014/main" id="{00D2E00E-BA88-4606-8EFE-464D8CDA8BF5}"/>
              </a:ext>
            </a:extLst>
          </p:cNvPr>
          <p:cNvSpPr>
            <a:spLocks noGrp="1"/>
          </p:cNvSpPr>
          <p:nvPr>
            <p:ph type="ftr" sz="quarter" idx="11"/>
          </p:nvPr>
        </p:nvSpPr>
        <p:spPr/>
        <p:txBody>
          <a:bodyPr/>
          <a:lstStyle/>
          <a:p>
            <a:r>
              <a:rPr lang="en-US"/>
              <a:t>Brookhaven Forum 2021</a:t>
            </a:r>
          </a:p>
        </p:txBody>
      </p:sp>
      <p:sp>
        <p:nvSpPr>
          <p:cNvPr id="9" name="Slide Number Placeholder 8">
            <a:extLst>
              <a:ext uri="{FF2B5EF4-FFF2-40B4-BE49-F238E27FC236}">
                <a16:creationId xmlns:a16="http://schemas.microsoft.com/office/drawing/2014/main" id="{BA2066EA-7A7A-46C5-A177-DC9F0A1BA514}"/>
              </a:ext>
            </a:extLst>
          </p:cNvPr>
          <p:cNvSpPr>
            <a:spLocks noGrp="1"/>
          </p:cNvSpPr>
          <p:nvPr>
            <p:ph type="sldNum" sz="quarter" idx="12"/>
          </p:nvPr>
        </p:nvSpPr>
        <p:spPr/>
        <p:txBody>
          <a:bodyPr/>
          <a:lstStyle/>
          <a:p>
            <a:fld id="{A57F9112-1840-42A5-8E86-90BE042C0880}" type="slidenum">
              <a:rPr lang="en-US" smtClean="0"/>
              <a:t>‹#›</a:t>
            </a:fld>
            <a:endParaRPr lang="en-US"/>
          </a:p>
        </p:txBody>
      </p:sp>
    </p:spTree>
    <p:extLst>
      <p:ext uri="{BB962C8B-B14F-4D97-AF65-F5344CB8AC3E}">
        <p14:creationId xmlns:p14="http://schemas.microsoft.com/office/powerpoint/2010/main" val="2780371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A2A3-29B7-44F5-9CF7-37ECFAD512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57A8B-9C09-41A6-9D26-0065A94C51FB}"/>
              </a:ext>
            </a:extLst>
          </p:cNvPr>
          <p:cNvSpPr>
            <a:spLocks noGrp="1"/>
          </p:cNvSpPr>
          <p:nvPr>
            <p:ph type="dt" sz="half" idx="10"/>
          </p:nvPr>
        </p:nvSpPr>
        <p:spPr/>
        <p:txBody>
          <a:bodyPr/>
          <a:lstStyle/>
          <a:p>
            <a:r>
              <a:rPr lang="en-US"/>
              <a:t>Wenqiang Gu</a:t>
            </a:r>
          </a:p>
        </p:txBody>
      </p:sp>
      <p:sp>
        <p:nvSpPr>
          <p:cNvPr id="4" name="Footer Placeholder 3">
            <a:extLst>
              <a:ext uri="{FF2B5EF4-FFF2-40B4-BE49-F238E27FC236}">
                <a16:creationId xmlns:a16="http://schemas.microsoft.com/office/drawing/2014/main" id="{9528CCA1-F5E2-4FB2-8281-940284B8F12A}"/>
              </a:ext>
            </a:extLst>
          </p:cNvPr>
          <p:cNvSpPr>
            <a:spLocks noGrp="1"/>
          </p:cNvSpPr>
          <p:nvPr>
            <p:ph type="ftr" sz="quarter" idx="11"/>
          </p:nvPr>
        </p:nvSpPr>
        <p:spPr/>
        <p:txBody>
          <a:bodyPr/>
          <a:lstStyle/>
          <a:p>
            <a:r>
              <a:rPr lang="en-US"/>
              <a:t>Brookhaven Forum 2021</a:t>
            </a:r>
          </a:p>
        </p:txBody>
      </p:sp>
      <p:sp>
        <p:nvSpPr>
          <p:cNvPr id="5" name="Slide Number Placeholder 4">
            <a:extLst>
              <a:ext uri="{FF2B5EF4-FFF2-40B4-BE49-F238E27FC236}">
                <a16:creationId xmlns:a16="http://schemas.microsoft.com/office/drawing/2014/main" id="{ED6473FE-8426-4564-A9D3-56A7A079E3EB}"/>
              </a:ext>
            </a:extLst>
          </p:cNvPr>
          <p:cNvSpPr>
            <a:spLocks noGrp="1"/>
          </p:cNvSpPr>
          <p:nvPr>
            <p:ph type="sldNum" sz="quarter" idx="12"/>
          </p:nvPr>
        </p:nvSpPr>
        <p:spPr/>
        <p:txBody>
          <a:bodyPr/>
          <a:lstStyle/>
          <a:p>
            <a:fld id="{A57F9112-1840-42A5-8E86-90BE042C0880}" type="slidenum">
              <a:rPr lang="en-US" smtClean="0"/>
              <a:t>‹#›</a:t>
            </a:fld>
            <a:endParaRPr lang="en-US"/>
          </a:p>
        </p:txBody>
      </p:sp>
    </p:spTree>
    <p:extLst>
      <p:ext uri="{BB962C8B-B14F-4D97-AF65-F5344CB8AC3E}">
        <p14:creationId xmlns:p14="http://schemas.microsoft.com/office/powerpoint/2010/main" val="331710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5ED7D9-3D3B-4E9A-A8E7-EB0FE06BEC06}"/>
              </a:ext>
            </a:extLst>
          </p:cNvPr>
          <p:cNvSpPr>
            <a:spLocks noGrp="1"/>
          </p:cNvSpPr>
          <p:nvPr>
            <p:ph type="dt" sz="half" idx="10"/>
          </p:nvPr>
        </p:nvSpPr>
        <p:spPr/>
        <p:txBody>
          <a:bodyPr/>
          <a:lstStyle/>
          <a:p>
            <a:r>
              <a:rPr lang="en-US"/>
              <a:t>Wenqiang Gu</a:t>
            </a:r>
          </a:p>
        </p:txBody>
      </p:sp>
      <p:sp>
        <p:nvSpPr>
          <p:cNvPr id="3" name="Footer Placeholder 2">
            <a:extLst>
              <a:ext uri="{FF2B5EF4-FFF2-40B4-BE49-F238E27FC236}">
                <a16:creationId xmlns:a16="http://schemas.microsoft.com/office/drawing/2014/main" id="{A1741C3E-6AA9-4EF7-90EC-193F69617C2E}"/>
              </a:ext>
            </a:extLst>
          </p:cNvPr>
          <p:cNvSpPr>
            <a:spLocks noGrp="1"/>
          </p:cNvSpPr>
          <p:nvPr>
            <p:ph type="ftr" sz="quarter" idx="11"/>
          </p:nvPr>
        </p:nvSpPr>
        <p:spPr/>
        <p:txBody>
          <a:bodyPr/>
          <a:lstStyle/>
          <a:p>
            <a:r>
              <a:rPr lang="en-US"/>
              <a:t>Brookhaven Forum 2021</a:t>
            </a:r>
          </a:p>
        </p:txBody>
      </p:sp>
      <p:sp>
        <p:nvSpPr>
          <p:cNvPr id="4" name="Slide Number Placeholder 3">
            <a:extLst>
              <a:ext uri="{FF2B5EF4-FFF2-40B4-BE49-F238E27FC236}">
                <a16:creationId xmlns:a16="http://schemas.microsoft.com/office/drawing/2014/main" id="{21D1DD56-29B1-4BC7-AC1F-D96CBA4A5EB8}"/>
              </a:ext>
            </a:extLst>
          </p:cNvPr>
          <p:cNvSpPr>
            <a:spLocks noGrp="1"/>
          </p:cNvSpPr>
          <p:nvPr>
            <p:ph type="sldNum" sz="quarter" idx="12"/>
          </p:nvPr>
        </p:nvSpPr>
        <p:spPr/>
        <p:txBody>
          <a:bodyPr/>
          <a:lstStyle/>
          <a:p>
            <a:fld id="{A57F9112-1840-42A5-8E86-90BE042C0880}" type="slidenum">
              <a:rPr lang="en-US" smtClean="0"/>
              <a:t>‹#›</a:t>
            </a:fld>
            <a:endParaRPr lang="en-US"/>
          </a:p>
        </p:txBody>
      </p:sp>
    </p:spTree>
    <p:extLst>
      <p:ext uri="{BB962C8B-B14F-4D97-AF65-F5344CB8AC3E}">
        <p14:creationId xmlns:p14="http://schemas.microsoft.com/office/powerpoint/2010/main" val="311522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6F99-F568-4893-BDB6-01B31DC343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7FBA4D-54E9-432F-90A5-FE6047ED0C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18D38C-B625-4E07-B542-8F69D5987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C31ED0-0234-46FB-8C52-65DE8C9A5286}"/>
              </a:ext>
            </a:extLst>
          </p:cNvPr>
          <p:cNvSpPr>
            <a:spLocks noGrp="1"/>
          </p:cNvSpPr>
          <p:nvPr>
            <p:ph type="dt" sz="half" idx="10"/>
          </p:nvPr>
        </p:nvSpPr>
        <p:spPr/>
        <p:txBody>
          <a:bodyPr/>
          <a:lstStyle/>
          <a:p>
            <a:r>
              <a:rPr lang="en-US"/>
              <a:t>Wenqiang Gu</a:t>
            </a:r>
          </a:p>
        </p:txBody>
      </p:sp>
      <p:sp>
        <p:nvSpPr>
          <p:cNvPr id="6" name="Footer Placeholder 5">
            <a:extLst>
              <a:ext uri="{FF2B5EF4-FFF2-40B4-BE49-F238E27FC236}">
                <a16:creationId xmlns:a16="http://schemas.microsoft.com/office/drawing/2014/main" id="{8390AC22-F88C-43A9-BC78-319B0AE18592}"/>
              </a:ext>
            </a:extLst>
          </p:cNvPr>
          <p:cNvSpPr>
            <a:spLocks noGrp="1"/>
          </p:cNvSpPr>
          <p:nvPr>
            <p:ph type="ftr" sz="quarter" idx="11"/>
          </p:nvPr>
        </p:nvSpPr>
        <p:spPr/>
        <p:txBody>
          <a:bodyPr/>
          <a:lstStyle/>
          <a:p>
            <a:r>
              <a:rPr lang="en-US"/>
              <a:t>Brookhaven Forum 2021</a:t>
            </a:r>
          </a:p>
        </p:txBody>
      </p:sp>
      <p:sp>
        <p:nvSpPr>
          <p:cNvPr id="7" name="Slide Number Placeholder 6">
            <a:extLst>
              <a:ext uri="{FF2B5EF4-FFF2-40B4-BE49-F238E27FC236}">
                <a16:creationId xmlns:a16="http://schemas.microsoft.com/office/drawing/2014/main" id="{42285959-BD38-4A86-8860-DA510E1D325E}"/>
              </a:ext>
            </a:extLst>
          </p:cNvPr>
          <p:cNvSpPr>
            <a:spLocks noGrp="1"/>
          </p:cNvSpPr>
          <p:nvPr>
            <p:ph type="sldNum" sz="quarter" idx="12"/>
          </p:nvPr>
        </p:nvSpPr>
        <p:spPr/>
        <p:txBody>
          <a:bodyPr/>
          <a:lstStyle/>
          <a:p>
            <a:fld id="{A57F9112-1840-42A5-8E86-90BE042C0880}" type="slidenum">
              <a:rPr lang="en-US" smtClean="0"/>
              <a:t>‹#›</a:t>
            </a:fld>
            <a:endParaRPr lang="en-US"/>
          </a:p>
        </p:txBody>
      </p:sp>
    </p:spTree>
    <p:extLst>
      <p:ext uri="{BB962C8B-B14F-4D97-AF65-F5344CB8AC3E}">
        <p14:creationId xmlns:p14="http://schemas.microsoft.com/office/powerpoint/2010/main" val="109045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A74A-037C-4E14-BCB3-E76CEB8F8B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0874DC-2137-4A7F-A81A-9AC8EE312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5D9C33-E2A5-4785-ADF8-26BD758BC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6D342-CC77-4BDE-8B0A-47E9704934CA}"/>
              </a:ext>
            </a:extLst>
          </p:cNvPr>
          <p:cNvSpPr>
            <a:spLocks noGrp="1"/>
          </p:cNvSpPr>
          <p:nvPr>
            <p:ph type="dt" sz="half" idx="10"/>
          </p:nvPr>
        </p:nvSpPr>
        <p:spPr/>
        <p:txBody>
          <a:bodyPr/>
          <a:lstStyle/>
          <a:p>
            <a:r>
              <a:rPr lang="en-US"/>
              <a:t>Wenqiang Gu</a:t>
            </a:r>
          </a:p>
        </p:txBody>
      </p:sp>
      <p:sp>
        <p:nvSpPr>
          <p:cNvPr id="6" name="Footer Placeholder 5">
            <a:extLst>
              <a:ext uri="{FF2B5EF4-FFF2-40B4-BE49-F238E27FC236}">
                <a16:creationId xmlns:a16="http://schemas.microsoft.com/office/drawing/2014/main" id="{2D405C56-583F-48EB-A36C-4A1267A4D439}"/>
              </a:ext>
            </a:extLst>
          </p:cNvPr>
          <p:cNvSpPr>
            <a:spLocks noGrp="1"/>
          </p:cNvSpPr>
          <p:nvPr>
            <p:ph type="ftr" sz="quarter" idx="11"/>
          </p:nvPr>
        </p:nvSpPr>
        <p:spPr/>
        <p:txBody>
          <a:bodyPr/>
          <a:lstStyle/>
          <a:p>
            <a:r>
              <a:rPr lang="en-US"/>
              <a:t>Brookhaven Forum 2021</a:t>
            </a:r>
          </a:p>
        </p:txBody>
      </p:sp>
      <p:sp>
        <p:nvSpPr>
          <p:cNvPr id="7" name="Slide Number Placeholder 6">
            <a:extLst>
              <a:ext uri="{FF2B5EF4-FFF2-40B4-BE49-F238E27FC236}">
                <a16:creationId xmlns:a16="http://schemas.microsoft.com/office/drawing/2014/main" id="{1FC4E48E-5B74-46AC-B0B6-9A49A3935B17}"/>
              </a:ext>
            </a:extLst>
          </p:cNvPr>
          <p:cNvSpPr>
            <a:spLocks noGrp="1"/>
          </p:cNvSpPr>
          <p:nvPr>
            <p:ph type="sldNum" sz="quarter" idx="12"/>
          </p:nvPr>
        </p:nvSpPr>
        <p:spPr/>
        <p:txBody>
          <a:bodyPr/>
          <a:lstStyle/>
          <a:p>
            <a:fld id="{A57F9112-1840-42A5-8E86-90BE042C0880}" type="slidenum">
              <a:rPr lang="en-US" smtClean="0"/>
              <a:t>‹#›</a:t>
            </a:fld>
            <a:endParaRPr lang="en-US"/>
          </a:p>
        </p:txBody>
      </p:sp>
    </p:spTree>
    <p:extLst>
      <p:ext uri="{BB962C8B-B14F-4D97-AF65-F5344CB8AC3E}">
        <p14:creationId xmlns:p14="http://schemas.microsoft.com/office/powerpoint/2010/main" val="286046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C7581A-2E0C-49C4-A55F-DF448F6E9B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CA9642-7F25-4231-86CD-F8AB743EBD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01631-1812-40A8-9809-DAA3452D2E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Wenqiang Gu</a:t>
            </a:r>
          </a:p>
        </p:txBody>
      </p:sp>
      <p:sp>
        <p:nvSpPr>
          <p:cNvPr id="5" name="Footer Placeholder 4">
            <a:extLst>
              <a:ext uri="{FF2B5EF4-FFF2-40B4-BE49-F238E27FC236}">
                <a16:creationId xmlns:a16="http://schemas.microsoft.com/office/drawing/2014/main" id="{458EB63C-D6EF-435C-8F7F-CDEBB2E2DA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Brookhaven Forum 2021</a:t>
            </a:r>
            <a:endParaRPr lang="en-US" dirty="0"/>
          </a:p>
        </p:txBody>
      </p:sp>
      <p:sp>
        <p:nvSpPr>
          <p:cNvPr id="6" name="Slide Number Placeholder 5">
            <a:extLst>
              <a:ext uri="{FF2B5EF4-FFF2-40B4-BE49-F238E27FC236}">
                <a16:creationId xmlns:a16="http://schemas.microsoft.com/office/drawing/2014/main" id="{F7085A69-0B4C-4762-A6A9-B9002607F2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7F9112-1840-42A5-8E86-90BE042C0880}" type="slidenum">
              <a:rPr lang="en-US" smtClean="0"/>
              <a:t>‹#›</a:t>
            </a:fld>
            <a:endParaRPr lang="en-US"/>
          </a:p>
        </p:txBody>
      </p:sp>
    </p:spTree>
    <p:extLst>
      <p:ext uri="{BB962C8B-B14F-4D97-AF65-F5344CB8AC3E}">
        <p14:creationId xmlns:p14="http://schemas.microsoft.com/office/powerpoint/2010/main" val="694790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9.png"/><Relationship Id="rId7"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NULL"/><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4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6.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2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80.png"/><Relationship Id="rId7" Type="http://schemas.openxmlformats.org/officeDocument/2006/relationships/image" Target="../media/image5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3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10" Type="http://schemas.openxmlformats.org/officeDocument/2006/relationships/image" Target="../media/image51.png"/><Relationship Id="rId9" Type="http://schemas.openxmlformats.org/officeDocument/2006/relationships/image" Target="../media/image201.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11" Type="http://schemas.openxmlformats.org/officeDocument/2006/relationships/image" Target="../media/image53.png"/><Relationship Id="rId10" Type="http://schemas.openxmlformats.org/officeDocument/2006/relationships/image" Target="../media/image51.png"/><Relationship Id="rId9" Type="http://schemas.openxmlformats.org/officeDocument/2006/relationships/image" Target="../media/image201.png"/></Relationships>
</file>

<file path=ppt/slides/_rels/slide1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71.png"/><Relationship Id="rId7" Type="http://schemas.openxmlformats.org/officeDocument/2006/relationships/image" Target="../media/image300.png"/><Relationship Id="rId12" Type="http://schemas.openxmlformats.org/officeDocument/2006/relationships/image" Target="../media/image202.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341.png"/><Relationship Id="rId10" Type="http://schemas.openxmlformats.org/officeDocument/2006/relationships/image" Target="../media/image130.png"/><Relationship Id="rId4" Type="http://schemas.openxmlformats.org/officeDocument/2006/relationships/image" Target="../media/image181.png"/></Relationships>
</file>

<file path=ppt/slides/_rels/slide24.xml.rels><?xml version="1.0" encoding="UTF-8" standalone="yes"?>
<Relationships xmlns="http://schemas.openxmlformats.org/package/2006/relationships"><Relationship Id="rId3" Type="http://schemas.openxmlformats.org/officeDocument/2006/relationships/image" Target="../media/image210.png"/><Relationship Id="rId12" Type="http://schemas.openxmlformats.org/officeDocument/2006/relationships/image" Target="../media/image241.png"/><Relationship Id="rId2" Type="http://schemas.openxmlformats.org/officeDocument/2006/relationships/image" Target="../media/image35.png"/><Relationship Id="rId16"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1.png"/><Relationship Id="rId15" Type="http://schemas.openxmlformats.org/officeDocument/2006/relationships/image" Target="../media/image250.png"/><Relationship Id="rId4" Type="http://schemas.openxmlformats.org/officeDocument/2006/relationships/image" Target="../media/image40.png"/><Relationship Id="rId14" Type="http://schemas.openxmlformats.org/officeDocument/2006/relationships/image" Target="../media/image160.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80.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1.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1.png"/><Relationship Id="rId10" Type="http://schemas.openxmlformats.org/officeDocument/2006/relationships/image" Target="../media/image400.png"/><Relationship Id="rId4" Type="http://schemas.openxmlformats.org/officeDocument/2006/relationships/image" Target="../media/image350.png"/><Relationship Id="rId9" Type="http://schemas.openxmlformats.org/officeDocument/2006/relationships/image" Target="../media/image201.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1.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arxiv.org/abs/2110.13978"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6.xml"/><Relationship Id="rId7" Type="http://schemas.openxmlformats.org/officeDocument/2006/relationships/image" Target="../media/image68.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66.wmf"/><Relationship Id="rId5" Type="http://schemas.openxmlformats.org/officeDocument/2006/relationships/oleObject" Target="../embeddings/oleObject1.bin"/><Relationship Id="rId10" Type="http://schemas.openxmlformats.org/officeDocument/2006/relationships/hyperlink" Target="https://arxiv.org/abs/2110.13961" TargetMode="External"/><Relationship Id="rId4" Type="http://schemas.openxmlformats.org/officeDocument/2006/relationships/image" Target="../media/image67.png"/><Relationship Id="rId9"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0.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2.jpeg"/><Relationship Id="rId4" Type="http://schemas.openxmlformats.org/officeDocument/2006/relationships/image" Target="../media/image10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3"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20.png"/><Relationship Id="rId12" Type="http://schemas.openxmlformats.org/officeDocument/2006/relationships/hyperlink" Target="https://lar.bnl.gov/wire-cel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jpg"/><Relationship Id="rId11" Type="http://schemas.openxmlformats.org/officeDocument/2006/relationships/image" Target="../media/image80.png"/><Relationship Id="rId5" Type="http://schemas.openxmlformats.org/officeDocument/2006/relationships/image" Target="../media/image110.png"/><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3" Type="http://schemas.openxmlformats.org/officeDocument/2006/relationships/hyperlink" Target="https://journals.aps.org/prd/abstract/10.1103/PhysRevD.79.07200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arxiv.org/abs/2110.1402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NUL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18013"/>
            <a:ext cx="9144000" cy="2387600"/>
          </a:xfrm>
        </p:spPr>
        <p:txBody>
          <a:bodyPr>
            <a:noAutofit/>
          </a:bodyPr>
          <a:lstStyle/>
          <a:p>
            <a:r>
              <a:rPr lang="en-US" sz="4000" dirty="0"/>
              <a:t>Measurement of Energy-dependent Inclusive Muon Neutrino Charged-Current Cross Section at MicroBooNE</a:t>
            </a:r>
            <a:endParaRPr lang="en-US" sz="2400" dirty="0"/>
          </a:p>
        </p:txBody>
      </p:sp>
      <p:sp>
        <p:nvSpPr>
          <p:cNvPr id="7" name="Subtitle 6"/>
          <p:cNvSpPr>
            <a:spLocks noGrp="1"/>
          </p:cNvSpPr>
          <p:nvPr>
            <p:ph type="subTitle" idx="1"/>
          </p:nvPr>
        </p:nvSpPr>
        <p:spPr>
          <a:xfrm>
            <a:off x="1842052" y="4428513"/>
            <a:ext cx="8825947" cy="1655762"/>
          </a:xfrm>
        </p:spPr>
        <p:txBody>
          <a:bodyPr/>
          <a:lstStyle/>
          <a:p>
            <a:pPr>
              <a:lnSpc>
                <a:spcPts val="2000"/>
              </a:lnSpc>
            </a:pPr>
            <a:r>
              <a:rPr lang="en-US" dirty="0"/>
              <a:t>Wenqiang Gu</a:t>
            </a:r>
          </a:p>
          <a:p>
            <a:pPr>
              <a:lnSpc>
                <a:spcPts val="2000"/>
              </a:lnSpc>
            </a:pPr>
            <a:r>
              <a:rPr lang="en-US" dirty="0"/>
              <a:t>For the MicroBooNE collaboration</a:t>
            </a:r>
          </a:p>
        </p:txBody>
      </p:sp>
      <p:sp>
        <p:nvSpPr>
          <p:cNvPr id="8" name="Rectangle 7"/>
          <p:cNvSpPr/>
          <p:nvPr/>
        </p:nvSpPr>
        <p:spPr>
          <a:xfrm>
            <a:off x="10761784" y="6084275"/>
            <a:ext cx="720969" cy="70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D8C7EE-80FA-4647-AE6B-2BDD1F119D91}"/>
              </a:ext>
            </a:extLst>
          </p:cNvPr>
          <p:cNvSpPr/>
          <p:nvPr/>
        </p:nvSpPr>
        <p:spPr>
          <a:xfrm>
            <a:off x="4108956" y="6241241"/>
            <a:ext cx="4292137" cy="365934"/>
          </a:xfrm>
          <a:prstGeom prst="rect">
            <a:avLst/>
          </a:prstGeom>
        </p:spPr>
        <p:txBody>
          <a:bodyPr wrap="none">
            <a:spAutoFit/>
          </a:bodyPr>
          <a:lstStyle/>
          <a:p>
            <a:pPr algn="ctr">
              <a:lnSpc>
                <a:spcPts val="2000"/>
              </a:lnSpc>
            </a:pPr>
            <a:r>
              <a:rPr lang="en-US" sz="2400" dirty="0"/>
              <a:t>Brookhaven Forum, Nov 4</a:t>
            </a:r>
            <a:r>
              <a:rPr lang="en-US" sz="2400" baseline="30000" dirty="0"/>
              <a:t>th</a:t>
            </a:r>
            <a:r>
              <a:rPr lang="en-US" sz="2400" dirty="0"/>
              <a:t> 2021</a:t>
            </a:r>
          </a:p>
        </p:txBody>
      </p:sp>
    </p:spTree>
    <p:extLst>
      <p:ext uri="{BB962C8B-B14F-4D97-AF65-F5344CB8AC3E}">
        <p14:creationId xmlns:p14="http://schemas.microsoft.com/office/powerpoint/2010/main" val="3946730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2FEF8-F077-4867-BDD2-A442AE31E620}"/>
              </a:ext>
            </a:extLst>
          </p:cNvPr>
          <p:cNvSpPr>
            <a:spLocks noGrp="1"/>
          </p:cNvSpPr>
          <p:nvPr>
            <p:ph type="title"/>
          </p:nvPr>
        </p:nvSpPr>
        <p:spPr>
          <a:xfrm>
            <a:off x="838200" y="63682"/>
            <a:ext cx="10515600" cy="850596"/>
          </a:xfrm>
        </p:spPr>
        <p:txBody>
          <a:bodyPr>
            <a:normAutofit/>
          </a:bodyPr>
          <a:lstStyle/>
          <a:p>
            <a:r>
              <a:rPr lang="en-US" dirty="0"/>
              <a:t>Conditional expectation &amp; covariance</a:t>
            </a:r>
          </a:p>
        </p:txBody>
      </p:sp>
      <p:grpSp>
        <p:nvGrpSpPr>
          <p:cNvPr id="69" name="Group 68">
            <a:extLst>
              <a:ext uri="{FF2B5EF4-FFF2-40B4-BE49-F238E27FC236}">
                <a16:creationId xmlns:a16="http://schemas.microsoft.com/office/drawing/2014/main" id="{2244F320-E808-4624-BD55-8A22A4CAB202}"/>
              </a:ext>
            </a:extLst>
          </p:cNvPr>
          <p:cNvGrpSpPr/>
          <p:nvPr/>
        </p:nvGrpSpPr>
        <p:grpSpPr>
          <a:xfrm>
            <a:off x="488595" y="1147296"/>
            <a:ext cx="5057553" cy="2488018"/>
            <a:chOff x="3460899" y="783716"/>
            <a:chExt cx="5057553" cy="2488018"/>
          </a:xfrm>
        </p:grpSpPr>
        <p:sp>
          <p:nvSpPr>
            <p:cNvPr id="63" name="Rectangle 62">
              <a:extLst>
                <a:ext uri="{FF2B5EF4-FFF2-40B4-BE49-F238E27FC236}">
                  <a16:creationId xmlns:a16="http://schemas.microsoft.com/office/drawing/2014/main" id="{BC101AC9-D285-4620-8FDB-330C74947F13}"/>
                </a:ext>
              </a:extLst>
            </p:cNvPr>
            <p:cNvSpPr/>
            <p:nvPr/>
          </p:nvSpPr>
          <p:spPr>
            <a:xfrm>
              <a:off x="3460899" y="783716"/>
              <a:ext cx="5057553" cy="2488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6BE8726-BA20-4F81-9AB5-DA7578F5FACD}"/>
                    </a:ext>
                  </a:extLst>
                </p:cNvPr>
                <p:cNvSpPr txBox="1"/>
                <p:nvPr/>
              </p:nvSpPr>
              <p:spPr>
                <a:xfrm>
                  <a:off x="3779944" y="829199"/>
                  <a:ext cx="4466994" cy="1001749"/>
                </a:xfrm>
                <a:prstGeom prst="rect">
                  <a:avLst/>
                </a:prstGeom>
                <a:noFill/>
              </p:spPr>
              <p:txBody>
                <a:bodyPr wrap="square" rtlCol="0">
                  <a:spAutoFit/>
                </a:bodyPr>
                <a:lstStyle/>
                <a:p>
                  <a:r>
                    <a:rPr lang="en-US" sz="2000" b="1" dirty="0">
                      <a:solidFill>
                        <a:srgbClr val="C00000"/>
                      </a:solidFill>
                    </a:rPr>
                    <a:t>Conditional expectation &amp; covariance</a:t>
                  </a:r>
                  <a:endParaRPr lang="en-US" sz="2000" b="1" baseline="30000" dirty="0">
                    <a:solidFill>
                      <a:srgbClr val="C00000"/>
                    </a:solidFill>
                  </a:endParaRPr>
                </a:p>
                <a:p>
                  <a:endParaRPr lang="en-US" sz="600" b="1" dirty="0">
                    <a:solidFill>
                      <a:srgbClr val="C00000"/>
                    </a:solidFill>
                  </a:endParaRPr>
                </a:p>
                <a:p>
                  <a:pPr/>
                  <a14:m>
                    <m:oMathPara xmlns:m="http://schemas.openxmlformats.org/officeDocument/2006/math">
                      <m:oMathParaPr>
                        <m:jc m:val="left"/>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𝝁</m:t>
                            </m:r>
                          </m:e>
                          <m:sub>
                            <m:r>
                              <a:rPr lang="en-US" b="1" i="1" smtClean="0">
                                <a:solidFill>
                                  <a:schemeClr val="tx1"/>
                                </a:solidFill>
                                <a:latin typeface="Cambria Math" panose="02040503050406030204" pitchFamily="18" charset="0"/>
                              </a:rPr>
                              <m:t>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𝒀</m:t>
                            </m:r>
                          </m:sub>
                        </m:sSub>
                        <m:r>
                          <a:rPr lang="en-US" b="1" i="1" smtClean="0">
                            <a:solidFill>
                              <a:schemeClr val="tx1"/>
                            </a:solidFill>
                            <a:latin typeface="Cambria Math" panose="02040503050406030204" pitchFamily="18" charset="0"/>
                          </a:rPr>
                          <m:t>=</m:t>
                        </m:r>
                        <m:d>
                          <m:dPr>
                            <m:ctrlPr>
                              <a:rPr lang="en-US" b="1" i="1" smtClean="0">
                                <a:solidFill>
                                  <a:schemeClr val="tx1"/>
                                </a:solidFill>
                                <a:latin typeface="Cambria Math" panose="02040503050406030204" pitchFamily="18" charset="0"/>
                              </a:rPr>
                            </m:ctrlPr>
                          </m:dPr>
                          <m:e>
                            <m:m>
                              <m:mPr>
                                <m:mcs>
                                  <m:mc>
                                    <m:mcPr>
                                      <m:count m:val="1"/>
                                      <m:mcJc m:val="center"/>
                                    </m:mcPr>
                                  </m:mc>
                                </m:mcs>
                                <m:ctrlPr>
                                  <a:rPr lang="en-US" b="1" i="1" smtClean="0">
                                    <a:solidFill>
                                      <a:schemeClr val="tx1"/>
                                    </a:solidFill>
                                    <a:latin typeface="Cambria Math" panose="02040503050406030204" pitchFamily="18" charset="0"/>
                                  </a:rPr>
                                </m:ctrlPr>
                              </m:mPr>
                              <m:m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𝝁</m:t>
                                      </m:r>
                                    </m:e>
                                    <m:sub>
                                      <m:r>
                                        <a:rPr lang="en-US" b="1" i="1" smtClean="0">
                                          <a:solidFill>
                                            <a:schemeClr val="tx1"/>
                                          </a:solidFill>
                                          <a:latin typeface="Cambria Math" panose="02040503050406030204" pitchFamily="18" charset="0"/>
                                        </a:rPr>
                                        <m:t>𝑿</m:t>
                                      </m:r>
                                    </m:sub>
                                  </m:sSub>
                                </m:e>
                              </m:mr>
                              <m:m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𝝁</m:t>
                                      </m:r>
                                    </m:e>
                                    <m:sub>
                                      <m:r>
                                        <a:rPr lang="en-US" b="1" i="1" smtClean="0">
                                          <a:solidFill>
                                            <a:schemeClr val="tx1"/>
                                          </a:solidFill>
                                          <a:latin typeface="Cambria Math" panose="02040503050406030204" pitchFamily="18" charset="0"/>
                                        </a:rPr>
                                        <m:t>𝒀</m:t>
                                      </m:r>
                                    </m:sub>
                                  </m:sSub>
                                </m:e>
                              </m:mr>
                            </m:m>
                          </m:e>
                        </m:d>
                        <m:r>
                          <a:rPr lang="en-US" b="1" i="1" smtClean="0">
                            <a:solidFill>
                              <a:schemeClr val="tx1"/>
                            </a:solidFill>
                            <a:latin typeface="Cambria Math" panose="02040503050406030204" pitchFamily="18" charset="0"/>
                          </a:rPr>
                          <m:t>,  </m:t>
                        </m:r>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𝒀</m:t>
                            </m:r>
                          </m:sub>
                        </m:sSub>
                        <m:r>
                          <a:rPr lang="en-US" b="1" i="1" smtClean="0">
                            <a:solidFill>
                              <a:schemeClr val="tx1"/>
                            </a:solidFill>
                            <a:latin typeface="Cambria Math" panose="02040503050406030204" pitchFamily="18" charset="0"/>
                          </a:rPr>
                          <m:t>=(</m:t>
                        </m:r>
                        <m:m>
                          <m:mPr>
                            <m:mcs>
                              <m:mc>
                                <m:mcPr>
                                  <m:count m:val="2"/>
                                  <m:mcJc m:val="center"/>
                                </m:mcPr>
                              </m:mc>
                            </m:mcs>
                            <m:ctrlPr>
                              <a:rPr lang="en-US" b="1" i="1" smtClean="0">
                                <a:solidFill>
                                  <a:schemeClr val="tx1"/>
                                </a:solidFill>
                                <a:latin typeface="Cambria Math" panose="02040503050406030204" pitchFamily="18" charset="0"/>
                              </a:rPr>
                            </m:ctrlPr>
                          </m:mPr>
                          <m:mr>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𝑿𝑿</m:t>
                                  </m:r>
                                </m:sub>
                              </m:sSub>
                            </m:e>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𝑿𝒀</m:t>
                                  </m:r>
                                </m:sub>
                              </m:sSub>
                            </m:e>
                          </m:mr>
                          <m:mr>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𝒀𝑿</m:t>
                                  </m:r>
                                </m:sub>
                              </m:sSub>
                            </m:e>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𝒀𝒀</m:t>
                                  </m:r>
                                </m:sub>
                              </m:sSub>
                            </m:e>
                          </m:mr>
                        </m:m>
                        <m:r>
                          <a:rPr lang="en-US" b="1" i="1" smtClean="0">
                            <a:solidFill>
                              <a:schemeClr val="tx1"/>
                            </a:solidFill>
                            <a:latin typeface="Cambria Math" panose="02040503050406030204" pitchFamily="18" charset="0"/>
                          </a:rPr>
                          <m:t>)</m:t>
                        </m:r>
                      </m:oMath>
                    </m:oMathPara>
                  </a14:m>
                  <a:endParaRPr lang="en-US" b="1" dirty="0">
                    <a:solidFill>
                      <a:srgbClr val="C00000"/>
                    </a:solidFill>
                  </a:endParaRPr>
                </a:p>
              </p:txBody>
            </p:sp>
          </mc:Choice>
          <mc:Fallback xmlns="">
            <p:sp>
              <p:nvSpPr>
                <p:cNvPr id="64" name="TextBox 63">
                  <a:extLst>
                    <a:ext uri="{FF2B5EF4-FFF2-40B4-BE49-F238E27FC236}">
                      <a16:creationId xmlns:a16="http://schemas.microsoft.com/office/drawing/2014/main" id="{16BE8726-BA20-4F81-9AB5-DA7578F5FACD}"/>
                    </a:ext>
                  </a:extLst>
                </p:cNvPr>
                <p:cNvSpPr txBox="1">
                  <a:spLocks noRot="1" noChangeAspect="1" noMove="1" noResize="1" noEditPoints="1" noAdjustHandles="1" noChangeArrowheads="1" noChangeShapeType="1" noTextEdit="1"/>
                </p:cNvSpPr>
                <p:nvPr/>
              </p:nvSpPr>
              <p:spPr>
                <a:xfrm>
                  <a:off x="3779944" y="829199"/>
                  <a:ext cx="4466994" cy="1001749"/>
                </a:xfrm>
                <a:prstGeom prst="rect">
                  <a:avLst/>
                </a:prstGeom>
                <a:blipFill>
                  <a:blip r:embed="rId3"/>
                  <a:stretch>
                    <a:fillRect l="-1416" t="-3797" b="-253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09DE5035-3392-4076-A384-D637277E3F54}"/>
                </a:ext>
              </a:extLst>
            </p:cNvPr>
            <p:cNvGrpSpPr/>
            <p:nvPr/>
          </p:nvGrpSpPr>
          <p:grpSpPr>
            <a:xfrm>
              <a:off x="3799019" y="2026777"/>
              <a:ext cx="3631729" cy="954518"/>
              <a:chOff x="2738158" y="4266252"/>
              <a:chExt cx="3631729" cy="954518"/>
            </a:xfrm>
          </p:grpSpPr>
          <p:sp>
            <p:nvSpPr>
              <p:cNvPr id="66" name="Rectangle: Rounded Corners 65">
                <a:extLst>
                  <a:ext uri="{FF2B5EF4-FFF2-40B4-BE49-F238E27FC236}">
                    <a16:creationId xmlns:a16="http://schemas.microsoft.com/office/drawing/2014/main" id="{F04266C0-1C98-4F40-BB9B-31E0BCCD6E8D}"/>
                  </a:ext>
                </a:extLst>
              </p:cNvPr>
              <p:cNvSpPr/>
              <p:nvPr/>
            </p:nvSpPr>
            <p:spPr>
              <a:xfrm>
                <a:off x="2738158" y="4296944"/>
                <a:ext cx="3619893" cy="923826"/>
              </a:xfrm>
              <a:prstGeom prst="roundRect">
                <a:avLst>
                  <a:gd name="adj" fmla="val 725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FEEDC4-9EB7-4E6C-8684-708BF8AE6172}"/>
                      </a:ext>
                    </a:extLst>
                  </p:cNvPr>
                  <p:cNvSpPr txBox="1"/>
                  <p:nvPr/>
                </p:nvSpPr>
                <p:spPr>
                  <a:xfrm>
                    <a:off x="2815982" y="4266252"/>
                    <a:ext cx="3553905" cy="91864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𝑌</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Σ</m:t>
                              </m:r>
                            </m:e>
                            <m:sub>
                              <m:r>
                                <a:rPr lang="en-US" sz="2000" b="0" i="1" smtClean="0">
                                  <a:latin typeface="Cambria Math" panose="02040503050406030204" pitchFamily="18" charset="0"/>
                                </a:rPr>
                                <m:t>𝑌𝑋</m:t>
                              </m:r>
                            </m:sub>
                          </m:sSub>
                          <m:sSubSup>
                            <m:sSubSupPr>
                              <m:ctrlPr>
                                <a:rPr lang="en-US" sz="2000" b="0" i="1" smtClean="0">
                                  <a:latin typeface="Cambria Math" panose="02040503050406030204" pitchFamily="18" charset="0"/>
                                </a:rPr>
                              </m:ctrlPr>
                            </m:sSubSupPr>
                            <m:e>
                              <m:r>
                                <m:rPr>
                                  <m:sty m:val="p"/>
                                </m:rPr>
                                <a:rPr lang="en-US" sz="2000" b="0" i="0" smtClean="0">
                                  <a:latin typeface="Cambria Math" panose="02040503050406030204" pitchFamily="18" charset="0"/>
                                </a:rPr>
                                <m:t>Σ</m:t>
                              </m:r>
                            </m:e>
                            <m:sub>
                              <m:r>
                                <a:rPr lang="en-US" sz="2000" b="0" i="1" smtClean="0">
                                  <a:latin typeface="Cambria Math" panose="02040503050406030204" pitchFamily="18" charset="0"/>
                                </a:rPr>
                                <m:t>𝑋𝑋</m:t>
                              </m:r>
                            </m:sub>
                            <m:sup>
                              <m:r>
                                <a:rPr lang="en-US" sz="2000" b="0" i="1" smtClean="0">
                                  <a:latin typeface="Cambria Math" panose="02040503050406030204" pitchFamily="18" charset="0"/>
                                </a:rPr>
                                <m:t>−1</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𝑋</m:t>
                                  </m:r>
                                </m:sub>
                              </m:sSub>
                            </m:e>
                          </m:d>
                        </m:oMath>
                      </m:oMathPara>
                    </a14:m>
                    <a:endParaRPr lang="en-US" sz="2000" b="0" dirty="0"/>
                  </a:p>
                  <a:p>
                    <a:endParaRPr lang="en-US" sz="800" b="0" dirty="0"/>
                  </a:p>
                  <a:p>
                    <a:pPr/>
                    <a14:m>
                      <m:oMathPara xmlns:m="http://schemas.openxmlformats.org/officeDocument/2006/math">
                        <m:oMathParaPr>
                          <m:jc m:val="left"/>
                        </m:oMathParaPr>
                        <m:oMath xmlns:m="http://schemas.openxmlformats.org/officeDocument/2006/math">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𝒀</m:t>
                              </m:r>
                              <m:r>
                                <a:rPr lang="en-US" sz="2000" b="1" i="1" smtClean="0">
                                  <a:solidFill>
                                    <a:srgbClr val="0000FF"/>
                                  </a:solidFill>
                                  <a:latin typeface="Cambria Math" panose="02040503050406030204" pitchFamily="18" charset="0"/>
                                </a:rPr>
                                <m:t>|</m:t>
                              </m:r>
                              <m:r>
                                <a:rPr lang="en-US" sz="2000" b="1" i="1" smtClean="0">
                                  <a:solidFill>
                                    <a:srgbClr val="0000FF"/>
                                  </a:solidFill>
                                  <a:latin typeface="Cambria Math" panose="02040503050406030204" pitchFamily="18" charset="0"/>
                                </a:rPr>
                                <m:t>𝑿</m:t>
                              </m:r>
                            </m:sub>
                          </m:sSub>
                          <m:r>
                            <a:rPr lang="en-US" sz="2000" b="1" i="1" smtClean="0">
                              <a:solidFill>
                                <a:srgbClr val="0000FF"/>
                              </a:solidFill>
                              <a:latin typeface="Cambria Math" panose="02040503050406030204" pitchFamily="18" charset="0"/>
                            </a:rPr>
                            <m:t>=</m:t>
                          </m:r>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𝒀𝒀</m:t>
                              </m:r>
                            </m:sub>
                          </m:sSub>
                          <m:r>
                            <a:rPr lang="en-US" sz="2000" b="1" i="1" smtClean="0">
                              <a:solidFill>
                                <a:srgbClr val="0000FF"/>
                              </a:solidFill>
                              <a:latin typeface="Cambria Math" panose="02040503050406030204" pitchFamily="18" charset="0"/>
                            </a:rPr>
                            <m:t>−</m:t>
                          </m:r>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𝒀𝑿</m:t>
                              </m:r>
                            </m:sub>
                          </m:sSub>
                          <m:sSubSup>
                            <m:sSubSupPr>
                              <m:ctrlPr>
                                <a:rPr lang="en-US" sz="2000" b="1" i="1" smtClean="0">
                                  <a:solidFill>
                                    <a:srgbClr val="0000FF"/>
                                  </a:solidFill>
                                  <a:latin typeface="Cambria Math" panose="02040503050406030204" pitchFamily="18" charset="0"/>
                                </a:rPr>
                              </m:ctrlPr>
                            </m:sSubSup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𝑿𝑿</m:t>
                              </m:r>
                            </m:sub>
                            <m:sup>
                              <m:r>
                                <a:rPr lang="en-US" sz="2000" b="1" i="1" smtClean="0">
                                  <a:solidFill>
                                    <a:srgbClr val="0000FF"/>
                                  </a:solidFill>
                                  <a:latin typeface="Cambria Math" panose="02040503050406030204" pitchFamily="18" charset="0"/>
                                </a:rPr>
                                <m:t>−</m:t>
                              </m:r>
                              <m:r>
                                <a:rPr lang="en-US" sz="2000" b="1" i="1" smtClean="0">
                                  <a:solidFill>
                                    <a:srgbClr val="0000FF"/>
                                  </a:solidFill>
                                  <a:latin typeface="Cambria Math" panose="02040503050406030204" pitchFamily="18" charset="0"/>
                                </a:rPr>
                                <m:t>𝟏</m:t>
                              </m:r>
                            </m:sup>
                          </m:sSubSup>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𝑿𝒀</m:t>
                              </m:r>
                            </m:sub>
                          </m:sSub>
                        </m:oMath>
                      </m:oMathPara>
                    </a14:m>
                    <a:endParaRPr lang="en-US" sz="2000" b="1" dirty="0"/>
                  </a:p>
                </p:txBody>
              </p:sp>
            </mc:Choice>
            <mc:Fallback xmlns="">
              <p:sp>
                <p:nvSpPr>
                  <p:cNvPr id="9" name="TextBox 8">
                    <a:extLst>
                      <a:ext uri="{FF2B5EF4-FFF2-40B4-BE49-F238E27FC236}">
                        <a16:creationId xmlns:a16="http://schemas.microsoft.com/office/drawing/2014/main" id="{6469903F-D560-4CA5-8F05-AFDEE75F361B}"/>
                      </a:ext>
                    </a:extLst>
                  </p:cNvPr>
                  <p:cNvSpPr txBox="1">
                    <a:spLocks noRot="1" noChangeAspect="1" noMove="1" noResize="1" noEditPoints="1" noAdjustHandles="1" noChangeArrowheads="1" noChangeShapeType="1" noTextEdit="1"/>
                  </p:cNvSpPr>
                  <p:nvPr/>
                </p:nvSpPr>
                <p:spPr>
                  <a:xfrm>
                    <a:off x="2815982" y="4266252"/>
                    <a:ext cx="3553905" cy="918649"/>
                  </a:xfrm>
                  <a:prstGeom prst="rect">
                    <a:avLst/>
                  </a:prstGeom>
                  <a:blipFill>
                    <a:blip r:embed="rId5"/>
                    <a:stretch>
                      <a:fillRect b="-4636"/>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873EABF3-4020-40D7-B54C-6A451B688E94}"/>
              </a:ext>
            </a:extLst>
          </p:cNvPr>
          <p:cNvGrpSpPr/>
          <p:nvPr/>
        </p:nvGrpSpPr>
        <p:grpSpPr>
          <a:xfrm>
            <a:off x="5884268" y="1142573"/>
            <a:ext cx="5997827" cy="2801677"/>
            <a:chOff x="485506" y="1685459"/>
            <a:chExt cx="5997827" cy="2801677"/>
          </a:xfrm>
        </p:grpSpPr>
        <p:sp>
          <p:nvSpPr>
            <p:cNvPr id="16" name="Rectangle 15">
              <a:extLst>
                <a:ext uri="{FF2B5EF4-FFF2-40B4-BE49-F238E27FC236}">
                  <a16:creationId xmlns:a16="http://schemas.microsoft.com/office/drawing/2014/main" id="{8FD13C12-A05E-40BC-BC53-B9CBB1CA6BEB}"/>
                </a:ext>
              </a:extLst>
            </p:cNvPr>
            <p:cNvSpPr/>
            <p:nvPr/>
          </p:nvSpPr>
          <p:spPr>
            <a:xfrm>
              <a:off x="2010199" y="1685460"/>
              <a:ext cx="2821258" cy="2453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B20B19B-6369-452A-9883-8EEC80771F45}"/>
                </a:ext>
              </a:extLst>
            </p:cNvPr>
            <p:cNvSpPr/>
            <p:nvPr/>
          </p:nvSpPr>
          <p:spPr>
            <a:xfrm rot="19374374">
              <a:off x="1933793" y="2486991"/>
              <a:ext cx="2974069" cy="9422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5E8CA01-D0F5-433F-A024-EA1DCE267A80}"/>
                </a:ext>
              </a:extLst>
            </p:cNvPr>
            <p:cNvCxnSpPr>
              <a:cxnSpLocks/>
            </p:cNvCxnSpPr>
            <p:nvPr/>
          </p:nvCxnSpPr>
          <p:spPr>
            <a:xfrm>
              <a:off x="4069224" y="1685459"/>
              <a:ext cx="0" cy="2453269"/>
            </a:xfrm>
            <a:prstGeom prst="line">
              <a:avLst/>
            </a:prstGeom>
            <a:ln w="381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FEA3258-F98B-4D67-B07A-0D1B3F6EC488}"/>
                </a:ext>
              </a:extLst>
            </p:cNvPr>
            <p:cNvSpPr txBox="1"/>
            <p:nvPr/>
          </p:nvSpPr>
          <p:spPr>
            <a:xfrm>
              <a:off x="3892152" y="4117804"/>
              <a:ext cx="552893"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X</a:t>
              </a:r>
            </a:p>
          </p:txBody>
        </p:sp>
        <p:cxnSp>
          <p:nvCxnSpPr>
            <p:cNvPr id="21" name="Straight Connector 20">
              <a:extLst>
                <a:ext uri="{FF2B5EF4-FFF2-40B4-BE49-F238E27FC236}">
                  <a16:creationId xmlns:a16="http://schemas.microsoft.com/office/drawing/2014/main" id="{B44378E2-E1CF-4D05-B387-1C51F4D91D93}"/>
                </a:ext>
              </a:extLst>
            </p:cNvPr>
            <p:cNvCxnSpPr>
              <a:cxnSpLocks/>
            </p:cNvCxnSpPr>
            <p:nvPr/>
          </p:nvCxnSpPr>
          <p:spPr>
            <a:xfrm flipV="1">
              <a:off x="1950554" y="1972926"/>
              <a:ext cx="2108079" cy="1356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C15006-862C-4D6A-AA9F-4571D1DEF376}"/>
                </a:ext>
              </a:extLst>
            </p:cNvPr>
            <p:cNvCxnSpPr>
              <a:cxnSpLocks/>
              <a:stCxn id="17" idx="7"/>
            </p:cNvCxnSpPr>
            <p:nvPr/>
          </p:nvCxnSpPr>
          <p:spPr>
            <a:xfrm flipV="1">
              <a:off x="4058633" y="2058208"/>
              <a:ext cx="772824" cy="1"/>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3A6458-F157-4F18-ADEA-FAC6EE579A63}"/>
                </a:ext>
              </a:extLst>
            </p:cNvPr>
            <p:cNvCxnSpPr>
              <a:cxnSpLocks/>
            </p:cNvCxnSpPr>
            <p:nvPr/>
          </p:nvCxnSpPr>
          <p:spPr>
            <a:xfrm>
              <a:off x="1950554" y="3942222"/>
              <a:ext cx="46679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D31E99-1715-44EA-BC24-0ADB17F1DD10}"/>
                </a:ext>
              </a:extLst>
            </p:cNvPr>
            <p:cNvCxnSpPr>
              <a:cxnSpLocks/>
            </p:cNvCxnSpPr>
            <p:nvPr/>
          </p:nvCxnSpPr>
          <p:spPr>
            <a:xfrm flipV="1">
              <a:off x="4023248" y="2968826"/>
              <a:ext cx="808209" cy="9674"/>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9836DE7-46BF-4C32-9947-0A597034A972}"/>
                </a:ext>
              </a:extLst>
            </p:cNvPr>
            <p:cNvCxnSpPr>
              <a:cxnSpLocks/>
            </p:cNvCxnSpPr>
            <p:nvPr/>
          </p:nvCxnSpPr>
          <p:spPr>
            <a:xfrm flipV="1">
              <a:off x="485506" y="2991465"/>
              <a:ext cx="2935321" cy="3035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E5828F-1BF0-41CC-BE46-DC9F5B9AFAE8}"/>
                </a:ext>
              </a:extLst>
            </p:cNvPr>
            <p:cNvCxnSpPr>
              <a:cxnSpLocks/>
            </p:cNvCxnSpPr>
            <p:nvPr/>
          </p:nvCxnSpPr>
          <p:spPr>
            <a:xfrm>
              <a:off x="4087089" y="2490805"/>
              <a:ext cx="2396244" cy="1220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D7BE83C-5293-4C79-8559-D7DC25D10756}"/>
                  </a:ext>
                </a:extLst>
              </p:cNvPr>
              <p:cNvSpPr txBox="1"/>
              <p:nvPr/>
            </p:nvSpPr>
            <p:spPr>
              <a:xfrm>
                <a:off x="366008" y="4107904"/>
                <a:ext cx="10987792" cy="2245102"/>
              </a:xfrm>
              <a:prstGeom prst="rect">
                <a:avLst/>
              </a:prstGeom>
              <a:noFill/>
            </p:spPr>
            <p:txBody>
              <a:bodyPr wrap="square">
                <a:spAutoFit/>
              </a:bodyPr>
              <a:lstStyle/>
              <a:p>
                <a:pPr marL="285750" indent="-285750">
                  <a:buFont typeface="Arial" panose="020B0604020202020204" pitchFamily="34" charset="0"/>
                  <a:buChar char="•"/>
                </a:pPr>
                <a:r>
                  <a:rPr lang="en-US" sz="2400" dirty="0"/>
                  <a:t>In-situ model correction on both mean (</a:t>
                </a:r>
                <a14:m>
                  <m:oMath xmlns:m="http://schemas.openxmlformats.org/officeDocument/2006/math">
                    <m:r>
                      <a:rPr lang="en-US" sz="2400" b="0" i="1" smtClean="0">
                        <a:latin typeface="Cambria Math" panose="02040503050406030204" pitchFamily="18" charset="0"/>
                      </a:rPr>
                      <m:t>𝜇</m:t>
                    </m:r>
                  </m:oMath>
                </a14:m>
                <a:r>
                  <a:rPr lang="en-US" sz="2400" dirty="0"/>
                  <a:t>) and covariance (</a:t>
                </a:r>
                <a14:m>
                  <m:oMath xmlns:m="http://schemas.openxmlformats.org/officeDocument/2006/math">
                    <m:r>
                      <m:rPr>
                        <m:sty m:val="p"/>
                      </m:rPr>
                      <a:rPr lang="en-US" sz="2400" b="0" i="0" smtClean="0">
                        <a:latin typeface="Cambria Math" panose="02040503050406030204" pitchFamily="18" charset="0"/>
                      </a:rPr>
                      <m:t>Σ</m:t>
                    </m:r>
                  </m:oMath>
                </a14:m>
                <a:r>
                  <a:rPr lang="en-US" sz="2400" dirty="0"/>
                  <a:t>) with “sideband”</a:t>
                </a:r>
              </a:p>
              <a:p>
                <a:pPr marL="285750" indent="-285750">
                  <a:buFont typeface="Arial" panose="020B0604020202020204" pitchFamily="34" charset="0"/>
                  <a:buChar char="•"/>
                </a:pPr>
                <a:r>
                  <a:rPr lang="en-US" sz="2400" dirty="0"/>
                  <a:t>Avoid over-tuning of MC model (flux, cross section, reinteraction, etc.)</a:t>
                </a:r>
              </a:p>
              <a:p>
                <a:pPr marL="285750" indent="-285750">
                  <a:buFont typeface="Arial" panose="020B0604020202020204" pitchFamily="34" charset="0"/>
                  <a:buChar char="•"/>
                </a:pPr>
                <a:r>
                  <a:rPr lang="en-US" sz="2400" b="1" dirty="0">
                    <a:solidFill>
                      <a:srgbClr val="0000FF"/>
                    </a:solidFill>
                  </a:rPr>
                  <a:t>For example, </a:t>
                </a:r>
                <a14:m>
                  <m:oMath xmlns:m="http://schemas.openxmlformats.org/officeDocument/2006/math">
                    <m:sSubSup>
                      <m:sSubSupPr>
                        <m:ctrlPr>
                          <a:rPr lang="en-US" sz="2400" b="1" i="1" smtClean="0">
                            <a:solidFill>
                              <a:srgbClr val="0000FF"/>
                            </a:solidFill>
                            <a:latin typeface="Cambria Math" panose="02040503050406030204" pitchFamily="18" charset="0"/>
                          </a:rPr>
                        </m:ctrlPr>
                      </m:sSubSupPr>
                      <m:e>
                        <m:r>
                          <a:rPr lang="en-US" sz="2400" b="1" i="1" smtClean="0">
                            <a:solidFill>
                              <a:srgbClr val="0000FF"/>
                            </a:solidFill>
                            <a:latin typeface="Cambria Math" panose="02040503050406030204" pitchFamily="18" charset="0"/>
                          </a:rPr>
                          <m:t>𝝁</m:t>
                        </m:r>
                        <m:r>
                          <a:rPr lang="en-US" sz="2400" b="1" i="0" smtClean="0">
                            <a:solidFill>
                              <a:srgbClr val="0000FF"/>
                            </a:solidFill>
                            <a:latin typeface="Cambria Math" panose="02040503050406030204" pitchFamily="18" charset="0"/>
                          </a:rPr>
                          <m:t>(</m:t>
                        </m:r>
                        <m:r>
                          <a:rPr lang="en-US" sz="2400" b="1" i="1">
                            <a:solidFill>
                              <a:srgbClr val="0000FF"/>
                            </a:solidFill>
                            <a:latin typeface="Cambria Math" panose="02040503050406030204" pitchFamily="18" charset="0"/>
                          </a:rPr>
                          <m:t>𝑬</m:t>
                        </m:r>
                      </m:e>
                      <m:sub>
                        <m:r>
                          <a:rPr lang="en-US" sz="2400" b="1" i="1">
                            <a:solidFill>
                              <a:srgbClr val="0000FF"/>
                            </a:solidFill>
                            <a:latin typeface="Cambria Math" panose="02040503050406030204" pitchFamily="18" charset="0"/>
                          </a:rPr>
                          <m:t>𝒉𝒂𝒅</m:t>
                        </m:r>
                        <m:r>
                          <a:rPr lang="en-US" sz="2400" b="1" i="1">
                            <a:solidFill>
                              <a:srgbClr val="0000FF"/>
                            </a:solidFill>
                            <a:latin typeface="Cambria Math" panose="02040503050406030204" pitchFamily="18" charset="0"/>
                          </a:rPr>
                          <m:t> </m:t>
                        </m:r>
                      </m:sub>
                      <m:sup>
                        <m:r>
                          <a:rPr lang="en-US" sz="2400" b="1" i="1">
                            <a:solidFill>
                              <a:srgbClr val="0000FF"/>
                            </a:solidFill>
                            <a:latin typeface="Cambria Math" panose="02040503050406030204" pitchFamily="18" charset="0"/>
                          </a:rPr>
                          <m:t>𝒓𝒆𝒄</m:t>
                        </m:r>
                      </m:sup>
                    </m:sSubSup>
                    <m:r>
                      <a:rPr lang="en-US" sz="2400" b="1" i="1" smtClean="0">
                        <a:solidFill>
                          <a:srgbClr val="0000FF"/>
                        </a:solidFill>
                        <a:latin typeface="Cambria Math" panose="02040503050406030204" pitchFamily="18" charset="0"/>
                      </a:rPr>
                      <m:t>| </m:t>
                    </m:r>
                    <m:sSubSup>
                      <m:sSubSupPr>
                        <m:ctrlPr>
                          <a:rPr lang="en-US" sz="2400" b="1" i="1" smtClean="0">
                            <a:solidFill>
                              <a:srgbClr val="0000FF"/>
                            </a:solidFill>
                            <a:latin typeface="Cambria Math" panose="02040503050406030204" pitchFamily="18" charset="0"/>
                          </a:rPr>
                        </m:ctrlPr>
                      </m:sSubSupPr>
                      <m:e>
                        <m:r>
                          <a:rPr lang="en-US" sz="2400" b="1" i="0" smtClean="0">
                            <a:solidFill>
                              <a:srgbClr val="0000FF"/>
                            </a:solidFill>
                            <a:latin typeface="Cambria Math" panose="02040503050406030204" pitchFamily="18" charset="0"/>
                          </a:rPr>
                          <m:t>𝐄</m:t>
                        </m:r>
                      </m:e>
                      <m:sub>
                        <m:r>
                          <a:rPr lang="en-US" sz="2400" b="1" i="0" smtClean="0">
                            <a:solidFill>
                              <a:srgbClr val="0000FF"/>
                            </a:solidFill>
                            <a:latin typeface="Cambria Math" panose="02040503050406030204" pitchFamily="18" charset="0"/>
                          </a:rPr>
                          <m:t>𝛍</m:t>
                        </m:r>
                      </m:sub>
                      <m:sup>
                        <m:r>
                          <a:rPr lang="en-US" sz="2400" b="1" i="0" smtClean="0">
                            <a:solidFill>
                              <a:srgbClr val="0000FF"/>
                            </a:solidFill>
                            <a:latin typeface="Cambria Math" panose="02040503050406030204" pitchFamily="18" charset="0"/>
                          </a:rPr>
                          <m:t>𝐫𝐞𝐜</m:t>
                        </m:r>
                      </m:sup>
                    </m:sSubSup>
                    <m:r>
                      <a:rPr lang="en-US" sz="2400" b="1" i="0" smtClean="0">
                        <a:solidFill>
                          <a:srgbClr val="0000FF"/>
                        </a:solidFill>
                        <a:latin typeface="Cambria Math" panose="02040503050406030204" pitchFamily="18" charset="0"/>
                      </a:rPr>
                      <m:t>)</m:t>
                    </m:r>
                  </m:oMath>
                </a14:m>
                <a:r>
                  <a:rPr lang="en-US" sz="2400" b="1" dirty="0">
                    <a:solidFill>
                      <a:srgbClr val="0000FF"/>
                    </a:solidFill>
                  </a:rPr>
                  <a:t> and </a:t>
                </a:r>
                <a14:m>
                  <m:oMath xmlns:m="http://schemas.openxmlformats.org/officeDocument/2006/math">
                    <m:sSubSup>
                      <m:sSubSupPr>
                        <m:ctrlPr>
                          <a:rPr lang="en-US" sz="2400" b="1" i="1">
                            <a:solidFill>
                              <a:srgbClr val="0000FF"/>
                            </a:solidFill>
                            <a:latin typeface="Cambria Math" panose="02040503050406030204" pitchFamily="18" charset="0"/>
                          </a:rPr>
                        </m:ctrlPr>
                      </m:sSubSupPr>
                      <m:e>
                        <m:r>
                          <a:rPr lang="en-US" sz="2400" b="1" i="0" smtClean="0">
                            <a:solidFill>
                              <a:srgbClr val="0000FF"/>
                            </a:solidFill>
                            <a:latin typeface="Cambria Math" panose="02040503050406030204" pitchFamily="18" charset="0"/>
                          </a:rPr>
                          <m:t>𝚺</m:t>
                        </m:r>
                        <m:r>
                          <a:rPr lang="en-US" sz="2400" b="1">
                            <a:solidFill>
                              <a:srgbClr val="0000FF"/>
                            </a:solidFill>
                            <a:latin typeface="Cambria Math" panose="02040503050406030204" pitchFamily="18" charset="0"/>
                          </a:rPr>
                          <m:t>(</m:t>
                        </m:r>
                        <m:r>
                          <a:rPr lang="en-US" sz="2400" b="1" i="1">
                            <a:solidFill>
                              <a:srgbClr val="0000FF"/>
                            </a:solidFill>
                            <a:latin typeface="Cambria Math" panose="02040503050406030204" pitchFamily="18" charset="0"/>
                          </a:rPr>
                          <m:t>𝑬</m:t>
                        </m:r>
                      </m:e>
                      <m:sub>
                        <m:r>
                          <a:rPr lang="en-US" sz="2400" b="1" i="1">
                            <a:solidFill>
                              <a:srgbClr val="0000FF"/>
                            </a:solidFill>
                            <a:latin typeface="Cambria Math" panose="02040503050406030204" pitchFamily="18" charset="0"/>
                          </a:rPr>
                          <m:t>𝒉𝒂𝒅</m:t>
                        </m:r>
                        <m:r>
                          <a:rPr lang="en-US" sz="2400" b="1" i="1">
                            <a:solidFill>
                              <a:srgbClr val="0000FF"/>
                            </a:solidFill>
                            <a:latin typeface="Cambria Math" panose="02040503050406030204" pitchFamily="18" charset="0"/>
                          </a:rPr>
                          <m:t> </m:t>
                        </m:r>
                      </m:sub>
                      <m:sup>
                        <m:r>
                          <a:rPr lang="en-US" sz="2400" b="1" i="1">
                            <a:solidFill>
                              <a:srgbClr val="0000FF"/>
                            </a:solidFill>
                            <a:latin typeface="Cambria Math" panose="02040503050406030204" pitchFamily="18" charset="0"/>
                          </a:rPr>
                          <m:t>𝒓𝒆𝒄</m:t>
                        </m:r>
                      </m:sup>
                    </m:sSubSup>
                    <m:r>
                      <a:rPr lang="en-US" sz="2400" b="1" i="1">
                        <a:solidFill>
                          <a:srgbClr val="0000FF"/>
                        </a:solidFill>
                        <a:latin typeface="Cambria Math" panose="02040503050406030204" pitchFamily="18" charset="0"/>
                      </a:rPr>
                      <m:t>| </m:t>
                    </m:r>
                    <m:sSubSup>
                      <m:sSubSupPr>
                        <m:ctrlPr>
                          <a:rPr lang="en-US" sz="2400" b="1" i="1">
                            <a:solidFill>
                              <a:srgbClr val="0000FF"/>
                            </a:solidFill>
                            <a:latin typeface="Cambria Math" panose="02040503050406030204" pitchFamily="18" charset="0"/>
                          </a:rPr>
                        </m:ctrlPr>
                      </m:sSubSupPr>
                      <m:e>
                        <m:r>
                          <a:rPr lang="en-US" sz="2400" b="1">
                            <a:solidFill>
                              <a:srgbClr val="0000FF"/>
                            </a:solidFill>
                            <a:latin typeface="Cambria Math" panose="02040503050406030204" pitchFamily="18" charset="0"/>
                          </a:rPr>
                          <m:t>𝐄</m:t>
                        </m:r>
                      </m:e>
                      <m:sub>
                        <m:r>
                          <a:rPr lang="en-US" sz="2400" b="1">
                            <a:solidFill>
                              <a:srgbClr val="0000FF"/>
                            </a:solidFill>
                            <a:latin typeface="Cambria Math" panose="02040503050406030204" pitchFamily="18" charset="0"/>
                          </a:rPr>
                          <m:t>𝛍</m:t>
                        </m:r>
                      </m:sub>
                      <m:sup>
                        <m:r>
                          <a:rPr lang="en-US" sz="2400" b="1">
                            <a:solidFill>
                              <a:srgbClr val="0000FF"/>
                            </a:solidFill>
                            <a:latin typeface="Cambria Math" panose="02040503050406030204" pitchFamily="18" charset="0"/>
                          </a:rPr>
                          <m:t>𝐫𝐞𝐜</m:t>
                        </m:r>
                      </m:sup>
                    </m:sSubSup>
                    <m:r>
                      <a:rPr lang="en-US" sz="2400" b="1">
                        <a:solidFill>
                          <a:srgbClr val="0000FF"/>
                        </a:solidFill>
                        <a:latin typeface="Cambria Math" panose="02040503050406030204" pitchFamily="18" charset="0"/>
                      </a:rPr>
                      <m:t>)</m:t>
                    </m:r>
                  </m:oMath>
                </a14:m>
                <a:r>
                  <a:rPr lang="en-US" sz="2400" b="1" dirty="0">
                    <a:solidFill>
                      <a:srgbClr val="0000FF"/>
                    </a:solidFill>
                  </a:rPr>
                  <a:t> are the mean and covariance of </a:t>
                </a:r>
                <a14:m>
                  <m:oMath xmlns:m="http://schemas.openxmlformats.org/officeDocument/2006/math">
                    <m:sSubSup>
                      <m:sSubSupPr>
                        <m:ctrlPr>
                          <a:rPr lang="en-US" sz="2400" b="1" i="1">
                            <a:solidFill>
                              <a:srgbClr val="0000FF"/>
                            </a:solidFill>
                            <a:latin typeface="Cambria Math" panose="02040503050406030204" pitchFamily="18" charset="0"/>
                          </a:rPr>
                        </m:ctrlPr>
                      </m:sSubSupPr>
                      <m:e>
                        <m:r>
                          <a:rPr lang="en-US" sz="2400" b="1" i="1">
                            <a:solidFill>
                              <a:srgbClr val="0000FF"/>
                            </a:solidFill>
                            <a:latin typeface="Cambria Math" panose="02040503050406030204" pitchFamily="18" charset="0"/>
                          </a:rPr>
                          <m:t>𝑬</m:t>
                        </m:r>
                      </m:e>
                      <m:sub>
                        <m:r>
                          <a:rPr lang="en-US" sz="2400" b="1" i="1">
                            <a:solidFill>
                              <a:srgbClr val="0000FF"/>
                            </a:solidFill>
                            <a:latin typeface="Cambria Math" panose="02040503050406030204" pitchFamily="18" charset="0"/>
                          </a:rPr>
                          <m:t>𝒉𝒂𝒅</m:t>
                        </m:r>
                        <m:r>
                          <a:rPr lang="en-US" sz="2400" b="1" i="1">
                            <a:solidFill>
                              <a:srgbClr val="0000FF"/>
                            </a:solidFill>
                            <a:latin typeface="Cambria Math" panose="02040503050406030204" pitchFamily="18" charset="0"/>
                          </a:rPr>
                          <m:t> </m:t>
                        </m:r>
                      </m:sub>
                      <m:sup>
                        <m:r>
                          <a:rPr lang="en-US" sz="2400" b="1" i="1">
                            <a:solidFill>
                              <a:srgbClr val="0000FF"/>
                            </a:solidFill>
                            <a:latin typeface="Cambria Math" panose="02040503050406030204" pitchFamily="18" charset="0"/>
                          </a:rPr>
                          <m:t>𝒓𝒆𝒄</m:t>
                        </m:r>
                      </m:sup>
                    </m:sSubSup>
                  </m:oMath>
                </a14:m>
                <a:r>
                  <a:rPr lang="en-US" sz="2400" b="1" dirty="0">
                    <a:solidFill>
                      <a:srgbClr val="0000FF"/>
                    </a:solidFill>
                  </a:rPr>
                  <a:t>dsitribution after constraint to </a:t>
                </a:r>
                <a14:m>
                  <m:oMath xmlns:m="http://schemas.openxmlformats.org/officeDocument/2006/math">
                    <m:sSubSup>
                      <m:sSubSupPr>
                        <m:ctrlPr>
                          <a:rPr lang="en-US" sz="2400" b="1" i="1">
                            <a:solidFill>
                              <a:srgbClr val="0000FF"/>
                            </a:solidFill>
                            <a:latin typeface="Cambria Math" panose="02040503050406030204" pitchFamily="18" charset="0"/>
                          </a:rPr>
                        </m:ctrlPr>
                      </m:sSubSupPr>
                      <m:e>
                        <m:r>
                          <a:rPr lang="en-US" sz="2400" b="1">
                            <a:solidFill>
                              <a:srgbClr val="0000FF"/>
                            </a:solidFill>
                            <a:latin typeface="Cambria Math" panose="02040503050406030204" pitchFamily="18" charset="0"/>
                          </a:rPr>
                          <m:t>𝐄</m:t>
                        </m:r>
                      </m:e>
                      <m:sub>
                        <m:r>
                          <a:rPr lang="en-US" sz="2400" b="1">
                            <a:solidFill>
                              <a:srgbClr val="0000FF"/>
                            </a:solidFill>
                            <a:latin typeface="Cambria Math" panose="02040503050406030204" pitchFamily="18" charset="0"/>
                          </a:rPr>
                          <m:t>𝛍</m:t>
                        </m:r>
                      </m:sub>
                      <m:sup>
                        <m:r>
                          <a:rPr lang="en-US" sz="2400" b="1">
                            <a:solidFill>
                              <a:srgbClr val="0000FF"/>
                            </a:solidFill>
                            <a:latin typeface="Cambria Math" panose="02040503050406030204" pitchFamily="18" charset="0"/>
                          </a:rPr>
                          <m:t>𝐫𝐞𝐜</m:t>
                        </m:r>
                      </m:sup>
                    </m:sSubSup>
                  </m:oMath>
                </a14:m>
                <a:r>
                  <a:rPr lang="en-US" sz="2400" b="1" dirty="0">
                    <a:solidFill>
                      <a:srgbClr val="0000FF"/>
                    </a:solidFill>
                  </a:rPr>
                  <a:t> distribution</a:t>
                </a:r>
                <a:endParaRPr lang="en-US" sz="2400" b="1" dirty="0"/>
              </a:p>
              <a:p>
                <a:pPr marL="742950" lvl="1" indent="-285750">
                  <a:buFont typeface="Arial" panose="020B0604020202020204" pitchFamily="34" charset="0"/>
                  <a:buChar char="•"/>
                </a:pPr>
                <a:r>
                  <a:rPr lang="en-US" sz="2000" dirty="0"/>
                  <a:t>Reduce common systematics</a:t>
                </a:r>
              </a:p>
              <a:p>
                <a:pPr marL="742950" lvl="1" indent="-285750">
                  <a:buFont typeface="Arial" panose="020B0604020202020204" pitchFamily="34" charset="0"/>
                  <a:buChar char="•"/>
                </a:pPr>
                <a:r>
                  <a:rPr lang="en-US" sz="2000" dirty="0"/>
                  <a:t>Estimate correlated statistical uncertainty with bootstrapping (sampling w/ replacement)</a:t>
                </a:r>
                <a:endParaRPr lang="en-US" sz="2000" b="1" dirty="0"/>
              </a:p>
            </p:txBody>
          </p:sp>
        </mc:Choice>
        <mc:Fallback xmlns="">
          <p:sp>
            <p:nvSpPr>
              <p:cNvPr id="29" name="TextBox 28">
                <a:extLst>
                  <a:ext uri="{FF2B5EF4-FFF2-40B4-BE49-F238E27FC236}">
                    <a16:creationId xmlns:a16="http://schemas.microsoft.com/office/drawing/2014/main" id="{DD7BE83C-5293-4C79-8559-D7DC25D10756}"/>
                  </a:ext>
                </a:extLst>
              </p:cNvPr>
              <p:cNvSpPr txBox="1">
                <a:spLocks noRot="1" noChangeAspect="1" noMove="1" noResize="1" noEditPoints="1" noAdjustHandles="1" noChangeArrowheads="1" noChangeShapeType="1" noTextEdit="1"/>
              </p:cNvSpPr>
              <p:nvPr/>
            </p:nvSpPr>
            <p:spPr>
              <a:xfrm>
                <a:off x="366008" y="4107904"/>
                <a:ext cx="10987792" cy="2245102"/>
              </a:xfrm>
              <a:prstGeom prst="rect">
                <a:avLst/>
              </a:prstGeom>
              <a:blipFill>
                <a:blip r:embed="rId6"/>
                <a:stretch>
                  <a:fillRect l="-692" t="-1685" b="-3933"/>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C216E747-59AB-4965-8484-6FF0F9271E8C}"/>
              </a:ext>
            </a:extLst>
          </p:cNvPr>
          <p:cNvPicPr>
            <a:picLocks noChangeAspect="1" noChangeArrowheads="1"/>
          </p:cNvPicPr>
          <p:nvPr/>
        </p:nvPicPr>
        <p:blipFill>
          <a:blip r:embed="rId7">
            <a:alphaModFix amt="72000"/>
            <a:extLst>
              <a:ext uri="{28A0092B-C50C-407E-A947-70E740481C1C}">
                <a14:useLocalDpi xmlns:a14="http://schemas.microsoft.com/office/drawing/2010/main" val="0"/>
              </a:ext>
            </a:extLst>
          </a:blip>
          <a:srcRect/>
          <a:stretch>
            <a:fillRect/>
          </a:stretch>
        </p:blipFill>
        <p:spPr bwMode="auto">
          <a:xfrm rot="16200000">
            <a:off x="5343002" y="1663692"/>
            <a:ext cx="2453269" cy="1595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rmal Curve Png - Explore: The Normal Distribution: UTHS Demo Course">
            <a:extLst>
              <a:ext uri="{FF2B5EF4-FFF2-40B4-BE49-F238E27FC236}">
                <a16:creationId xmlns:a16="http://schemas.microsoft.com/office/drawing/2014/main" id="{ECF9AD86-0DBC-4D77-8034-5601A01595A8}"/>
              </a:ext>
            </a:extLst>
          </p:cNvPr>
          <p:cNvPicPr>
            <a:picLocks noChangeAspect="1" noChangeArrowheads="1"/>
          </p:cNvPicPr>
          <p:nvPr/>
        </p:nvPicPr>
        <p:blipFill rotWithShape="1">
          <a:blip r:embed="rId8">
            <a:alphaModFix amt="76000"/>
            <a:extLst>
              <a:ext uri="{28A0092B-C50C-407E-A947-70E740481C1C}">
                <a14:useLocalDpi xmlns:a14="http://schemas.microsoft.com/office/drawing/2010/main" val="0"/>
              </a:ext>
            </a:extLst>
          </a:blip>
          <a:srcRect b="8450"/>
          <a:stretch/>
        </p:blipFill>
        <p:spPr bwMode="auto">
          <a:xfrm rot="5400000">
            <a:off x="10644778" y="1044645"/>
            <a:ext cx="1077860" cy="18486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927B4E4-359B-47E3-8975-8BFB4938EC01}"/>
                  </a:ext>
                </a:extLst>
              </p:cNvPr>
              <p:cNvSpPr txBox="1"/>
              <p:nvPr/>
            </p:nvSpPr>
            <p:spPr>
              <a:xfrm>
                <a:off x="8327752" y="2412261"/>
                <a:ext cx="5528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𝜇</m:t>
                          </m:r>
                        </m:e>
                        <m:sub>
                          <m:r>
                            <a:rPr lang="en-US" b="0" i="1" dirty="0" smtClean="0">
                              <a:latin typeface="Cambria Math" panose="02040503050406030204" pitchFamily="18" charset="0"/>
                              <a:cs typeface="Times New Roman" panose="02020603050405020304" pitchFamily="18" charset="0"/>
                            </a:rPr>
                            <m:t>𝑋</m:t>
                          </m:r>
                        </m:sub>
                      </m:sSub>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𝜇</m:t>
                          </m:r>
                        </m:e>
                        <m:sub>
                          <m:r>
                            <a:rPr lang="en-US" b="0" i="1" dirty="0" smtClean="0">
                              <a:latin typeface="Cambria Math" panose="02040503050406030204" pitchFamily="18" charset="0"/>
                              <a:cs typeface="Times New Roman" panose="02020603050405020304" pitchFamily="18" charset="0"/>
                            </a:rPr>
                            <m:t>𝑌</m:t>
                          </m:r>
                        </m:sub>
                      </m:sSub>
                      <m:r>
                        <a:rPr lang="en-US" b="0" i="1" dirty="0" smtClean="0">
                          <a:latin typeface="Cambria Math" panose="02040503050406030204" pitchFamily="18" charset="0"/>
                          <a:cs typeface="Times New Roman" panose="02020603050405020304" pitchFamily="18" charset="0"/>
                        </a:rPr>
                        <m:t>)</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id="{6927B4E4-359B-47E3-8975-8BFB4938EC01}"/>
                  </a:ext>
                </a:extLst>
              </p:cNvPr>
              <p:cNvSpPr txBox="1">
                <a:spLocks noRot="1" noChangeAspect="1" noMove="1" noResize="1" noEditPoints="1" noAdjustHandles="1" noChangeArrowheads="1" noChangeShapeType="1" noTextEdit="1"/>
              </p:cNvSpPr>
              <p:nvPr/>
            </p:nvSpPr>
            <p:spPr>
              <a:xfrm>
                <a:off x="8327752" y="2412261"/>
                <a:ext cx="552893" cy="369332"/>
              </a:xfrm>
              <a:prstGeom prst="rect">
                <a:avLst/>
              </a:prstGeom>
              <a:blipFill>
                <a:blip r:embed="rId9"/>
                <a:stretch>
                  <a:fillRect l="-2222" r="-73333" b="-17241"/>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E575CA6E-43C0-4F1B-9806-CE5CAB32247B}"/>
              </a:ext>
            </a:extLst>
          </p:cNvPr>
          <p:cNvSpPr/>
          <p:nvPr/>
        </p:nvSpPr>
        <p:spPr>
          <a:xfrm flipV="1">
            <a:off x="8733527" y="2411543"/>
            <a:ext cx="107577" cy="948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4FD148C-6B44-4516-8B99-5CCB4703E065}"/>
              </a:ext>
            </a:extLst>
          </p:cNvPr>
          <p:cNvSpPr txBox="1"/>
          <p:nvPr/>
        </p:nvSpPr>
        <p:spPr>
          <a:xfrm>
            <a:off x="5404088" y="3064033"/>
            <a:ext cx="1860154" cy="344428"/>
          </a:xfrm>
          <a:prstGeom prst="rect">
            <a:avLst/>
          </a:prstGeom>
          <a:noFill/>
        </p:spPr>
        <p:txBody>
          <a:bodyPr wrap="square" rtlCol="0">
            <a:spAutoFit/>
          </a:bodyPr>
          <a:lstStyle/>
          <a:p>
            <a:pPr algn="r"/>
            <a:r>
              <a:rPr lang="en-US" sz="1600" b="1" dirty="0">
                <a:solidFill>
                  <a:srgbClr val="FF6C6C"/>
                </a:solidFill>
              </a:rPr>
              <a:t>Before Constraint</a:t>
            </a:r>
          </a:p>
        </p:txBody>
      </p:sp>
      <p:sp>
        <p:nvSpPr>
          <p:cNvPr id="32" name="TextBox 31">
            <a:extLst>
              <a:ext uri="{FF2B5EF4-FFF2-40B4-BE49-F238E27FC236}">
                <a16:creationId xmlns:a16="http://schemas.microsoft.com/office/drawing/2014/main" id="{E3A4D7A4-B0F0-42FA-9462-A71CF50A097B}"/>
              </a:ext>
            </a:extLst>
          </p:cNvPr>
          <p:cNvSpPr txBox="1"/>
          <p:nvPr/>
        </p:nvSpPr>
        <p:spPr>
          <a:xfrm>
            <a:off x="10259383" y="2411543"/>
            <a:ext cx="1558384" cy="338554"/>
          </a:xfrm>
          <a:prstGeom prst="rect">
            <a:avLst/>
          </a:prstGeom>
          <a:noFill/>
        </p:spPr>
        <p:txBody>
          <a:bodyPr wrap="square" rtlCol="0">
            <a:spAutoFit/>
          </a:bodyPr>
          <a:lstStyle/>
          <a:p>
            <a:pPr algn="r"/>
            <a:r>
              <a:rPr lang="en-US" sz="1600" b="1" dirty="0">
                <a:solidFill>
                  <a:srgbClr val="4472C4"/>
                </a:solidFill>
              </a:rPr>
              <a:t>After Constraint</a:t>
            </a:r>
          </a:p>
        </p:txBody>
      </p:sp>
      <p:sp>
        <p:nvSpPr>
          <p:cNvPr id="7" name="Footer Placeholder 6">
            <a:extLst>
              <a:ext uri="{FF2B5EF4-FFF2-40B4-BE49-F238E27FC236}">
                <a16:creationId xmlns:a16="http://schemas.microsoft.com/office/drawing/2014/main" id="{378BA2D7-67A6-964B-8717-D268C6560DF8}"/>
              </a:ext>
            </a:extLst>
          </p:cNvPr>
          <p:cNvSpPr>
            <a:spLocks noGrp="1"/>
          </p:cNvSpPr>
          <p:nvPr>
            <p:ph type="ftr" sz="quarter" idx="11"/>
          </p:nvPr>
        </p:nvSpPr>
        <p:spPr/>
        <p:txBody>
          <a:bodyPr/>
          <a:lstStyle/>
          <a:p>
            <a:r>
              <a:rPr lang="en-US"/>
              <a:t>Brookhaven Forum 2021</a:t>
            </a:r>
          </a:p>
        </p:txBody>
      </p:sp>
      <p:sp>
        <p:nvSpPr>
          <p:cNvPr id="3" name="TextBox 2">
            <a:extLst>
              <a:ext uri="{FF2B5EF4-FFF2-40B4-BE49-F238E27FC236}">
                <a16:creationId xmlns:a16="http://schemas.microsoft.com/office/drawing/2014/main" id="{F754847A-0DEB-1B41-9E22-BF4076FF4DB1}"/>
              </a:ext>
            </a:extLst>
          </p:cNvPr>
          <p:cNvSpPr txBox="1"/>
          <p:nvPr/>
        </p:nvSpPr>
        <p:spPr>
          <a:xfrm>
            <a:off x="826715" y="3335140"/>
            <a:ext cx="4407688" cy="369332"/>
          </a:xfrm>
          <a:prstGeom prst="rect">
            <a:avLst/>
          </a:prstGeom>
          <a:noFill/>
        </p:spPr>
        <p:txBody>
          <a:bodyPr wrap="square" rtlCol="0">
            <a:spAutoFit/>
          </a:bodyPr>
          <a:lstStyle/>
          <a:p>
            <a:r>
              <a:rPr lang="en-US" dirty="0"/>
              <a:t>* A variant of Gaussian Process regression</a:t>
            </a:r>
          </a:p>
        </p:txBody>
      </p:sp>
      <p:sp>
        <p:nvSpPr>
          <p:cNvPr id="8" name="Date Placeholder 7">
            <a:extLst>
              <a:ext uri="{FF2B5EF4-FFF2-40B4-BE49-F238E27FC236}">
                <a16:creationId xmlns:a16="http://schemas.microsoft.com/office/drawing/2014/main" id="{23630EF4-8F7C-D84E-A7B7-1DD0F3F3DA28}"/>
              </a:ext>
            </a:extLst>
          </p:cNvPr>
          <p:cNvSpPr>
            <a:spLocks noGrp="1"/>
          </p:cNvSpPr>
          <p:nvPr>
            <p:ph type="dt" sz="half" idx="10"/>
          </p:nvPr>
        </p:nvSpPr>
        <p:spPr/>
        <p:txBody>
          <a:bodyPr/>
          <a:lstStyle/>
          <a:p>
            <a:r>
              <a:rPr lang="en-US"/>
              <a:t>Wenqiang Gu</a:t>
            </a:r>
          </a:p>
        </p:txBody>
      </p:sp>
      <p:sp>
        <p:nvSpPr>
          <p:cNvPr id="4" name="Slide Number Placeholder 3">
            <a:extLst>
              <a:ext uri="{FF2B5EF4-FFF2-40B4-BE49-F238E27FC236}">
                <a16:creationId xmlns:a16="http://schemas.microsoft.com/office/drawing/2014/main" id="{CBA09F57-3FA5-DE4A-BAD5-57E7100DD182}"/>
              </a:ext>
            </a:extLst>
          </p:cNvPr>
          <p:cNvSpPr>
            <a:spLocks noGrp="1"/>
          </p:cNvSpPr>
          <p:nvPr>
            <p:ph type="sldNum" sz="quarter" idx="12"/>
          </p:nvPr>
        </p:nvSpPr>
        <p:spPr/>
        <p:txBody>
          <a:bodyPr/>
          <a:lstStyle/>
          <a:p>
            <a:fld id="{A57F9112-1840-42A5-8E86-90BE042C0880}" type="slidenum">
              <a:rPr lang="en-US" smtClean="0"/>
              <a:t>10</a:t>
            </a:fld>
            <a:endParaRPr lang="en-US"/>
          </a:p>
        </p:txBody>
      </p:sp>
    </p:spTree>
    <p:extLst>
      <p:ext uri="{BB962C8B-B14F-4D97-AF65-F5344CB8AC3E}">
        <p14:creationId xmlns:p14="http://schemas.microsoft.com/office/powerpoint/2010/main" val="3784586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9FAA41A-4D1F-A642-9917-2E0CFCB1C7F5}"/>
              </a:ext>
            </a:extLst>
          </p:cNvPr>
          <p:cNvGrpSpPr/>
          <p:nvPr/>
        </p:nvGrpSpPr>
        <p:grpSpPr>
          <a:xfrm>
            <a:off x="2819838" y="1981171"/>
            <a:ext cx="5078111" cy="658761"/>
            <a:chOff x="2642079" y="1915813"/>
            <a:chExt cx="5078111" cy="658761"/>
          </a:xfrm>
        </p:grpSpPr>
        <p:sp>
          <p:nvSpPr>
            <p:cNvPr id="17" name="Rectangle: Rounded Corners 14">
              <a:extLst>
                <a:ext uri="{FF2B5EF4-FFF2-40B4-BE49-F238E27FC236}">
                  <a16:creationId xmlns:a16="http://schemas.microsoft.com/office/drawing/2014/main" id="{3AA706BC-63FB-2643-A111-AE92C67BC095}"/>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8F9093A-5C49-5241-A66D-2CEA8FF0705B}"/>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dirty="0"/>
                </a:p>
              </p:txBody>
            </p:sp>
          </mc:Choice>
          <mc:Fallback xmlns="">
            <p:sp>
              <p:nvSpPr>
                <p:cNvPr id="18" name="TextBox 17">
                  <a:extLst>
                    <a:ext uri="{FF2B5EF4-FFF2-40B4-BE49-F238E27FC236}">
                      <a16:creationId xmlns:a16="http://schemas.microsoft.com/office/drawing/2014/main" id="{D8F9093A-5C49-5241-A66D-2CEA8FF0705B}"/>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3"/>
                  <a:stretch>
                    <a:fillRect l="-748" b="-15556"/>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97CD377F-67B2-49F9-9731-99B2AD6AE4CA}"/>
              </a:ext>
            </a:extLst>
          </p:cNvPr>
          <p:cNvPicPr>
            <a:picLocks noChangeAspect="1"/>
          </p:cNvPicPr>
          <p:nvPr/>
        </p:nvPicPr>
        <p:blipFill>
          <a:blip r:embed="rId4"/>
          <a:stretch>
            <a:fillRect/>
          </a:stretch>
        </p:blipFill>
        <p:spPr>
          <a:xfrm>
            <a:off x="1233722" y="2916724"/>
            <a:ext cx="3765434" cy="365800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a:xfrm>
                <a:off x="838200" y="272362"/>
                <a:ext cx="10924708" cy="628880"/>
              </a:xfrm>
            </p:spPr>
            <p:txBody>
              <a:bodyPr>
                <a:normAutofit fontScale="90000"/>
              </a:bodyPr>
              <a:lstStyle/>
              <a:p>
                <a:r>
                  <a:rPr lang="en-US" dirty="0"/>
                  <a:t>Model Validation: M(</a:t>
                </a:r>
                <a14:m>
                  <m:oMath xmlns:m="http://schemas.openxmlformats.org/officeDocument/2006/math">
                    <m:sSubSup>
                      <m:sSubSupPr>
                        <m:ctrlPr>
                          <a:rPr lang="en-US" b="1" i="1" smtClean="0">
                            <a:solidFill>
                              <a:schemeClr val="bg1"/>
                            </a:solidFill>
                            <a:latin typeface="Cambria Math" panose="02040503050406030204" pitchFamily="18" charset="0"/>
                          </a:rPr>
                        </m:ctrlPr>
                      </m:sSubSupPr>
                      <m:e>
                        <m:r>
                          <a:rPr lang="en-US" b="1">
                            <a:solidFill>
                              <a:schemeClr val="bg1"/>
                            </a:solidFill>
                            <a:latin typeface="Cambria Math" panose="02040503050406030204" pitchFamily="18" charset="0"/>
                          </a:rPr>
                          <m:t>𝐄</m:t>
                        </m:r>
                      </m:e>
                      <m:sub>
                        <m:r>
                          <a:rPr lang="en-US" b="1">
                            <a:solidFill>
                              <a:schemeClr val="bg1"/>
                            </a:solidFill>
                            <a:latin typeface="Cambria Math" panose="02040503050406030204" pitchFamily="18" charset="0"/>
                          </a:rPr>
                          <m:t>𝛍</m:t>
                        </m:r>
                      </m:sub>
                      <m:sup>
                        <m:r>
                          <a:rPr lang="en-US" b="1">
                            <a:solidFill>
                              <a:schemeClr val="bg1"/>
                            </a:solidFill>
                            <a:latin typeface="Cambria Math" panose="02040503050406030204" pitchFamily="18" charset="0"/>
                          </a:rPr>
                          <m:t>𝐫𝐞𝐜</m:t>
                        </m:r>
                      </m:sup>
                    </m:sSubSup>
                  </m:oMath>
                </a14:m>
                <a:r>
                  <a:rPr lang="en-US" dirty="0"/>
                  <a:t>) vs. </a:t>
                </a:r>
                <a14:m>
                  <m:oMath xmlns:m="http://schemas.openxmlformats.org/officeDocument/2006/math">
                    <m:r>
                      <a:rPr lang="en-US" i="1" dirty="0" smtClean="0">
                        <a:solidFill>
                          <a:schemeClr val="bg1"/>
                        </a:solidFill>
                        <a:latin typeface="Cambria Math" panose="02040503050406030204" pitchFamily="18" charset="0"/>
                      </a:rPr>
                      <m:t>𝜇</m:t>
                    </m:r>
                  </m:oMath>
                </a14:m>
                <a:r>
                  <a:rPr lang="en-US" dirty="0"/>
                  <a:t>(</a:t>
                </a:r>
                <a14:m>
                  <m:oMath xmlns:m="http://schemas.openxmlformats.org/officeDocument/2006/math">
                    <m:sSubSup>
                      <m:sSubSupPr>
                        <m:ctrlPr>
                          <a:rPr lang="en-US" b="1" i="1">
                            <a:latin typeface="Cambria Math" panose="02040503050406030204" pitchFamily="18" charset="0"/>
                          </a:rPr>
                        </m:ctrlPr>
                      </m:sSubSupPr>
                      <m:e>
                        <m:r>
                          <a:rPr lang="en-US" b="1">
                            <a:latin typeface="Cambria Math" panose="02040503050406030204" pitchFamily="18" charset="0"/>
                          </a:rPr>
                          <m:t>𝐄</m:t>
                        </m:r>
                      </m:e>
                      <m:sub>
                        <m:r>
                          <a:rPr lang="en-US" b="1">
                            <a:latin typeface="Cambria Math" panose="02040503050406030204" pitchFamily="18" charset="0"/>
                          </a:rPr>
                          <m:t>𝛍</m:t>
                        </m:r>
                      </m:sub>
                      <m:sup>
                        <m:r>
                          <a:rPr lang="en-US" b="1">
                            <a:latin typeface="Cambria Math" panose="02040503050406030204" pitchFamily="18" charset="0"/>
                          </a:rPr>
                          <m:t>𝐫𝐞𝐜</m:t>
                        </m:r>
                      </m:sup>
                    </m:sSubSup>
                  </m:oMath>
                </a14:m>
                <a:r>
                  <a:rPr lang="en-US" dirty="0"/>
                  <a:t>)</a:t>
                </a:r>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xfrm>
                <a:off x="838200" y="272362"/>
                <a:ext cx="10924708" cy="628880"/>
              </a:xfrm>
              <a:blipFill>
                <a:blip r:embed="rId5"/>
                <a:stretch>
                  <a:fillRect l="-2091" t="-27451" b="-3921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97B3943-39A5-45E4-93AB-9D0738066B52}"/>
              </a:ext>
            </a:extLst>
          </p:cNvPr>
          <p:cNvSpPr>
            <a:spLocks noGrp="1"/>
          </p:cNvSpPr>
          <p:nvPr>
            <p:ph idx="1"/>
          </p:nvPr>
        </p:nvSpPr>
        <p:spPr>
          <a:xfrm>
            <a:off x="612559" y="1105787"/>
            <a:ext cx="10972800" cy="5357158"/>
          </a:xfrm>
        </p:spPr>
        <p:txBody>
          <a:bodyPr>
            <a:normAutofit/>
          </a:bodyPr>
          <a:lstStyle/>
          <a:p>
            <a:r>
              <a:rPr lang="en-US" dirty="0"/>
              <a:t>LArTPC can separate lepton and hadronic energy from charged-current interactions</a:t>
            </a:r>
          </a:p>
        </p:txBody>
      </p:sp>
      <p:cxnSp>
        <p:nvCxnSpPr>
          <p:cNvPr id="13" name="Straight Arrow Connector 12">
            <a:extLst>
              <a:ext uri="{FF2B5EF4-FFF2-40B4-BE49-F238E27FC236}">
                <a16:creationId xmlns:a16="http://schemas.microsoft.com/office/drawing/2014/main" id="{4D4A2E6F-D489-463F-8F54-A4B446D43E15}"/>
              </a:ext>
            </a:extLst>
          </p:cNvPr>
          <p:cNvCxnSpPr>
            <a:cxnSpLocks/>
          </p:cNvCxnSpPr>
          <p:nvPr/>
        </p:nvCxnSpPr>
        <p:spPr>
          <a:xfrm>
            <a:off x="3912781" y="2581377"/>
            <a:ext cx="0" cy="682818"/>
          </a:xfrm>
          <a:prstGeom prst="straightConnector1">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394A7B-DE4D-49D0-9F76-5900DCEA6E95}"/>
              </a:ext>
            </a:extLst>
          </p:cNvPr>
          <p:cNvSpPr txBox="1"/>
          <p:nvPr/>
        </p:nvSpPr>
        <p:spPr>
          <a:xfrm>
            <a:off x="1890531" y="4511413"/>
            <a:ext cx="478465" cy="369332"/>
          </a:xfrm>
          <a:prstGeom prst="rect">
            <a:avLst/>
          </a:prstGeom>
          <a:noFill/>
        </p:spPr>
        <p:txBody>
          <a:bodyPr wrap="square" rtlCol="0">
            <a:spAutoFit/>
          </a:bodyPr>
          <a:lstStyle/>
          <a:p>
            <a:r>
              <a:rPr lang="en-US" dirty="0"/>
              <a:t>FC</a:t>
            </a:r>
          </a:p>
        </p:txBody>
      </p:sp>
      <p:sp>
        <p:nvSpPr>
          <p:cNvPr id="15" name="TextBox 14">
            <a:extLst>
              <a:ext uri="{FF2B5EF4-FFF2-40B4-BE49-F238E27FC236}">
                <a16:creationId xmlns:a16="http://schemas.microsoft.com/office/drawing/2014/main" id="{64E4CBA1-63AE-4B16-8DAC-F2F87BA49224}"/>
              </a:ext>
            </a:extLst>
          </p:cNvPr>
          <p:cNvSpPr txBox="1"/>
          <p:nvPr/>
        </p:nvSpPr>
        <p:spPr>
          <a:xfrm>
            <a:off x="3367886" y="4511413"/>
            <a:ext cx="478465" cy="369332"/>
          </a:xfrm>
          <a:prstGeom prst="rect">
            <a:avLst/>
          </a:prstGeom>
          <a:noFill/>
        </p:spPr>
        <p:txBody>
          <a:bodyPr wrap="square" rtlCol="0">
            <a:spAutoFit/>
          </a:bodyPr>
          <a:lstStyle/>
          <a:p>
            <a:r>
              <a:rPr lang="en-US" dirty="0"/>
              <a:t>PC</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A85ECAF-E173-4E77-8607-BF20826C5569}"/>
                  </a:ext>
                </a:extLst>
              </p:cNvPr>
              <p:cNvSpPr txBox="1"/>
              <p:nvPr/>
            </p:nvSpPr>
            <p:spPr>
              <a:xfrm>
                <a:off x="5525978" y="5361123"/>
                <a:ext cx="623693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70C0"/>
                    </a:solidFill>
                  </a:rPr>
                  <a:t>Good agreement within model uncertainty given that </a:t>
                </a:r>
                <a14:m>
                  <m:oMath xmlns:m="http://schemas.openxmlformats.org/officeDocument/2006/math">
                    <m:sSup>
                      <m:sSupPr>
                        <m:ctrlPr>
                          <a:rPr lang="en-US" sz="2400" b="0" i="1" smtClean="0">
                            <a:solidFill>
                              <a:srgbClr val="0070C0"/>
                            </a:solidFill>
                            <a:latin typeface="Cambria Math" panose="02040503050406030204" pitchFamily="18" charset="0"/>
                          </a:rPr>
                        </m:ctrlPr>
                      </m:sSupPr>
                      <m:e>
                        <m:r>
                          <a:rPr lang="en-US" sz="2400" b="0" i="1" smtClean="0">
                            <a:solidFill>
                              <a:srgbClr val="0070C0"/>
                            </a:solidFill>
                            <a:latin typeface="Cambria Math" panose="02040503050406030204" pitchFamily="18" charset="0"/>
                          </a:rPr>
                          <m:t>𝜒</m:t>
                        </m:r>
                      </m:e>
                      <m:sup>
                        <m:r>
                          <a:rPr lang="en-US" sz="2400" b="0" i="1" smtClean="0">
                            <a:solidFill>
                              <a:srgbClr val="0070C0"/>
                            </a:solidFill>
                            <a:latin typeface="Cambria Math" panose="02040503050406030204" pitchFamily="18" charset="0"/>
                          </a:rPr>
                          <m:t>2</m:t>
                        </m:r>
                      </m:sup>
                    </m:sSup>
                  </m:oMath>
                </a14:m>
                <a:r>
                  <a:rPr lang="en-US" sz="2400" dirty="0">
                    <a:solidFill>
                      <a:srgbClr val="0070C0"/>
                    </a:solidFill>
                  </a:rPr>
                  <a:t>/</a:t>
                </a:r>
                <a:r>
                  <a:rPr lang="en-US" sz="2400" dirty="0" err="1">
                    <a:solidFill>
                      <a:srgbClr val="0070C0"/>
                    </a:solidFill>
                  </a:rPr>
                  <a:t>ndf</a:t>
                </a:r>
                <a:r>
                  <a:rPr lang="en-US" sz="2400" dirty="0">
                    <a:solidFill>
                      <a:srgbClr val="0070C0"/>
                    </a:solidFill>
                  </a:rPr>
                  <a:t> = 29.11/32</a:t>
                </a:r>
              </a:p>
            </p:txBody>
          </p:sp>
        </mc:Choice>
        <mc:Fallback xmlns="">
          <p:sp>
            <p:nvSpPr>
              <p:cNvPr id="27" name="TextBox 26">
                <a:extLst>
                  <a:ext uri="{FF2B5EF4-FFF2-40B4-BE49-F238E27FC236}">
                    <a16:creationId xmlns:a16="http://schemas.microsoft.com/office/drawing/2014/main" id="{5A85ECAF-E173-4E77-8607-BF20826C5569}"/>
                  </a:ext>
                </a:extLst>
              </p:cNvPr>
              <p:cNvSpPr txBox="1">
                <a:spLocks noRot="1" noChangeAspect="1" noMove="1" noResize="1" noEditPoints="1" noAdjustHandles="1" noChangeArrowheads="1" noChangeShapeType="1" noTextEdit="1"/>
              </p:cNvSpPr>
              <p:nvPr/>
            </p:nvSpPr>
            <p:spPr>
              <a:xfrm>
                <a:off x="5525978" y="5361123"/>
                <a:ext cx="6236930" cy="830997"/>
              </a:xfrm>
              <a:prstGeom prst="rect">
                <a:avLst/>
              </a:prstGeom>
              <a:blipFill>
                <a:blip r:embed="rId6"/>
                <a:stretch>
                  <a:fillRect l="-1270" t="-583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244C23-7B9C-4F52-AAD4-E957BF81C83F}"/>
                  </a:ext>
                </a:extLst>
              </p:cNvPr>
              <p:cNvSpPr txBox="1"/>
              <p:nvPr/>
            </p:nvSpPr>
            <p:spPr>
              <a:xfrm>
                <a:off x="5596871" y="3151307"/>
                <a:ext cx="5361407" cy="1938992"/>
              </a:xfrm>
              <a:prstGeom prst="rect">
                <a:avLst/>
              </a:prstGeom>
              <a:noFill/>
              <a:ln>
                <a:solidFill>
                  <a:schemeClr val="accent1"/>
                </a:solidFill>
              </a:ln>
            </p:spPr>
            <p:txBody>
              <a:bodyPr wrap="square" rtlCol="0">
                <a:spAutoFit/>
              </a:bodyPr>
              <a:lstStyle/>
              <a:p>
                <a:r>
                  <a:rPr lang="en-US" sz="2400" b="1" dirty="0"/>
                  <a:t>FC</a:t>
                </a:r>
                <a:r>
                  <a:rPr lang="en-US" sz="2400" dirty="0"/>
                  <a:t>: fully-contained events in the fiducial volume (FV)</a:t>
                </a:r>
              </a:p>
              <a:p>
                <a:r>
                  <a:rPr lang="en-US" sz="2400" b="1" dirty="0"/>
                  <a:t>PC</a:t>
                </a:r>
                <a:r>
                  <a:rPr lang="en-US" sz="2400" dirty="0"/>
                  <a:t>: partially contained events in the FV</a:t>
                </a:r>
              </a:p>
              <a:p>
                <a:r>
                  <a:rPr lang="en-US" sz="2400" b="1" dirty="0"/>
                  <a:t>Goodness-of-fit test:</a:t>
                </a:r>
              </a:p>
              <a:p>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a:solidFill>
                              <a:schemeClr val="tx1"/>
                            </a:solidFill>
                            <a:latin typeface="Cambria Math" panose="02040503050406030204" pitchFamily="18" charset="0"/>
                          </a:rPr>
                          <m:t>𝜒</m:t>
                        </m:r>
                      </m:e>
                      <m:sup>
                        <m:r>
                          <a:rPr lang="en-US" sz="2400" b="0" i="1">
                            <a:solidFill>
                              <a:schemeClr val="tx1"/>
                            </a:solidFill>
                            <a:latin typeface="Cambria Math" panose="02040503050406030204" pitchFamily="18" charset="0"/>
                          </a:rPr>
                          <m:t>2</m:t>
                        </m:r>
                      </m:sup>
                    </m:sSup>
                  </m:oMath>
                </a14:m>
                <a:r>
                  <a:rPr lang="en-US" sz="2400" dirty="0">
                    <a:solidFill>
                      <a:schemeClr val="tx1"/>
                    </a:solidFill>
                  </a:rPr>
                  <a:t>=(</a:t>
                </a:r>
                <a14:m>
                  <m:oMath xmlns:m="http://schemas.openxmlformats.org/officeDocument/2006/math">
                    <m:r>
                      <a:rPr lang="en-US" sz="2400" b="0" i="1" dirty="0" smtClean="0">
                        <a:solidFill>
                          <a:schemeClr val="tx1"/>
                        </a:solidFill>
                        <a:latin typeface="Cambria Math" panose="02040503050406030204" pitchFamily="18" charset="0"/>
                      </a:rPr>
                      <m:t>𝑀</m:t>
                    </m:r>
                  </m:oMath>
                </a14:m>
                <a:r>
                  <a:rPr lang="en-US" sz="2400" dirty="0">
                    <a:solidFill>
                      <a:schemeClr val="tx1"/>
                    </a:solidFill>
                  </a:rPr>
                  <a:t>-</a:t>
                </a:r>
                <a14:m>
                  <m:oMath xmlns:m="http://schemas.openxmlformats.org/officeDocument/2006/math">
                    <m:r>
                      <a:rPr lang="en-US" sz="2400" b="0" i="1" dirty="0" smtClean="0">
                        <a:solidFill>
                          <a:schemeClr val="tx1"/>
                        </a:solidFill>
                        <a:latin typeface="Cambria Math" panose="02040503050406030204" pitchFamily="18" charset="0"/>
                      </a:rPr>
                      <m:t>𝜇</m:t>
                    </m:r>
                  </m:oMath>
                </a14:m>
                <a:r>
                  <a:rPr lang="en-US" sz="2400" dirty="0">
                    <a:solidFill>
                      <a:schemeClr val="tx1"/>
                    </a:solidFill>
                  </a:rPr>
                  <a:t>)</a:t>
                </a:r>
                <a:r>
                  <a:rPr lang="en-US" sz="2400" baseline="30000" dirty="0">
                    <a:solidFill>
                      <a:schemeClr val="tx1"/>
                    </a:solidFill>
                  </a:rPr>
                  <a:t>T</a:t>
                </a:r>
                <a14:m>
                  <m:oMath xmlns:m="http://schemas.openxmlformats.org/officeDocument/2006/math">
                    <m:r>
                      <a:rPr lang="en-US" sz="2400" b="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m:rPr>
                            <m:sty m:val="p"/>
                          </m:rPr>
                          <a:rPr lang="en-US" sz="2400" b="0" i="0" dirty="0" smtClean="0">
                            <a:solidFill>
                              <a:schemeClr val="tx1"/>
                            </a:solidFill>
                            <a:latin typeface="Cambria Math" panose="02040503050406030204" pitchFamily="18" charset="0"/>
                          </a:rPr>
                          <m:t>Σ</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m:t>
                    </m:r>
                  </m:oMath>
                </a14:m>
                <a:r>
                  <a:rPr lang="en-US" sz="2400" dirty="0">
                    <a:solidFill>
                      <a:schemeClr val="tx1"/>
                    </a:solidFill>
                  </a:rPr>
                  <a:t>(</a:t>
                </a:r>
                <a14:m>
                  <m:oMath xmlns:m="http://schemas.openxmlformats.org/officeDocument/2006/math">
                    <m:r>
                      <a:rPr lang="en-US" sz="2400" b="0" i="1" dirty="0" smtClean="0">
                        <a:solidFill>
                          <a:schemeClr val="tx1"/>
                        </a:solidFill>
                        <a:latin typeface="Cambria Math" panose="02040503050406030204" pitchFamily="18" charset="0"/>
                      </a:rPr>
                      <m:t>𝑀</m:t>
                    </m:r>
                  </m:oMath>
                </a14:m>
                <a:r>
                  <a:rPr lang="en-US" sz="2400" dirty="0">
                    <a:solidFill>
                      <a:schemeClr val="tx1"/>
                    </a:solidFill>
                  </a:rPr>
                  <a:t>-</a:t>
                </a:r>
                <a14:m>
                  <m:oMath xmlns:m="http://schemas.openxmlformats.org/officeDocument/2006/math">
                    <m:r>
                      <a:rPr lang="en-US" sz="2400" b="0" i="1">
                        <a:solidFill>
                          <a:schemeClr val="tx1"/>
                        </a:solidFill>
                        <a:latin typeface="Cambria Math" panose="02040503050406030204" pitchFamily="18" charset="0"/>
                      </a:rPr>
                      <m:t>𝜇</m:t>
                    </m:r>
                  </m:oMath>
                </a14:m>
                <a:r>
                  <a:rPr lang="en-US" sz="2400" dirty="0">
                    <a:solidFill>
                      <a:schemeClr val="tx1"/>
                    </a:solidFill>
                  </a:rPr>
                  <a:t>)</a:t>
                </a:r>
              </a:p>
            </p:txBody>
          </p:sp>
        </mc:Choice>
        <mc:Fallback xmlns="">
          <p:sp>
            <p:nvSpPr>
              <p:cNvPr id="24" name="TextBox 23">
                <a:extLst>
                  <a:ext uri="{FF2B5EF4-FFF2-40B4-BE49-F238E27FC236}">
                    <a16:creationId xmlns:a16="http://schemas.microsoft.com/office/drawing/2014/main" id="{58244C23-7B9C-4F52-AAD4-E957BF81C83F}"/>
                  </a:ext>
                </a:extLst>
              </p:cNvPr>
              <p:cNvSpPr txBox="1">
                <a:spLocks noRot="1" noChangeAspect="1" noMove="1" noResize="1" noEditPoints="1" noAdjustHandles="1" noChangeArrowheads="1" noChangeShapeType="1" noTextEdit="1"/>
              </p:cNvSpPr>
              <p:nvPr/>
            </p:nvSpPr>
            <p:spPr>
              <a:xfrm>
                <a:off x="5596871" y="3151307"/>
                <a:ext cx="5361407" cy="1938992"/>
              </a:xfrm>
              <a:prstGeom prst="rect">
                <a:avLst/>
              </a:prstGeom>
              <a:blipFill>
                <a:blip r:embed="rId7"/>
                <a:stretch>
                  <a:fillRect l="-1887" t="-1935" b="-5806"/>
                </a:stretch>
              </a:blipFill>
              <a:ln>
                <a:solidFill>
                  <a:schemeClr val="accent1"/>
                </a:solidFill>
              </a:ln>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4F8C133-5CD3-7245-BCAB-94EB5A4638CD}"/>
              </a:ext>
            </a:extLst>
          </p:cNvPr>
          <p:cNvSpPr>
            <a:spLocks noGrp="1"/>
          </p:cNvSpPr>
          <p:nvPr>
            <p:ph type="ftr" sz="quarter" idx="11"/>
          </p:nvPr>
        </p:nvSpPr>
        <p:spPr/>
        <p:txBody>
          <a:bodyPr/>
          <a:lstStyle/>
          <a:p>
            <a:r>
              <a:rPr lang="en-US"/>
              <a:t>Brookhaven Forum 2021</a:t>
            </a:r>
            <a:endParaRPr lang="en-US" dirty="0"/>
          </a:p>
        </p:txBody>
      </p:sp>
      <p:sp>
        <p:nvSpPr>
          <p:cNvPr id="7" name="Date Placeholder 6">
            <a:extLst>
              <a:ext uri="{FF2B5EF4-FFF2-40B4-BE49-F238E27FC236}">
                <a16:creationId xmlns:a16="http://schemas.microsoft.com/office/drawing/2014/main" id="{D781E2AB-36BA-2F48-BE99-B291BB339EC1}"/>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8CEF9B42-0854-E942-9E81-6C2C5FCD6D26}"/>
              </a:ext>
            </a:extLst>
          </p:cNvPr>
          <p:cNvSpPr>
            <a:spLocks noGrp="1"/>
          </p:cNvSpPr>
          <p:nvPr>
            <p:ph type="sldNum" sz="quarter" idx="12"/>
          </p:nvPr>
        </p:nvSpPr>
        <p:spPr/>
        <p:txBody>
          <a:bodyPr/>
          <a:lstStyle/>
          <a:p>
            <a:fld id="{A57F9112-1840-42A5-8E86-90BE042C0880}" type="slidenum">
              <a:rPr lang="en-US" smtClean="0"/>
              <a:pPr/>
              <a:t>11</a:t>
            </a:fld>
            <a:endParaRPr lang="en-US" dirty="0"/>
          </a:p>
        </p:txBody>
      </p:sp>
    </p:spTree>
    <p:extLst>
      <p:ext uri="{BB962C8B-B14F-4D97-AF65-F5344CB8AC3E}">
        <p14:creationId xmlns:p14="http://schemas.microsoft.com/office/powerpoint/2010/main" val="1633319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a:xfrm>
                <a:off x="838200" y="232606"/>
                <a:ext cx="10515600" cy="686900"/>
              </a:xfrm>
            </p:spPr>
            <p:txBody>
              <a:bodyPr>
                <a:normAutofit fontScale="90000"/>
              </a:bodyPr>
              <a:lstStyle/>
              <a:p>
                <a:r>
                  <a:rPr lang="en-US" dirty="0"/>
                  <a:t>Model Validation: M(</a:t>
                </a:r>
                <a14:m>
                  <m:oMath xmlns:m="http://schemas.openxmlformats.org/officeDocument/2006/math">
                    <m:sSubSup>
                      <m:sSubSupPr>
                        <m:ctrlPr>
                          <a:rPr lang="en-US" b="1" i="1">
                            <a:latin typeface="Cambria Math" panose="02040503050406030204" pitchFamily="18" charset="0"/>
                          </a:rPr>
                        </m:ctrlPr>
                      </m:sSubSupPr>
                      <m:e>
                        <m:r>
                          <a:rPr lang="en-US" b="1">
                            <a:latin typeface="Cambria Math" panose="02040503050406030204" pitchFamily="18" charset="0"/>
                          </a:rPr>
                          <m:t>𝐄</m:t>
                        </m:r>
                      </m:e>
                      <m:sub>
                        <m:r>
                          <m:rPr>
                            <m:sty m:val="p"/>
                          </m:rPr>
                          <a:rPr lang="en-US" b="1" i="1" smtClean="0">
                            <a:latin typeface="Cambria Math" panose="02040503050406030204" pitchFamily="18" charset="0"/>
                          </a:rPr>
                          <m:t>had</m:t>
                        </m:r>
                      </m:sub>
                      <m:sup>
                        <m:r>
                          <a:rPr lang="en-US" b="1">
                            <a:latin typeface="Cambria Math" panose="02040503050406030204" pitchFamily="18" charset="0"/>
                          </a:rPr>
                          <m:t>𝐫𝐞𝐜</m:t>
                        </m:r>
                      </m:sup>
                    </m:sSubSup>
                  </m:oMath>
                </a14:m>
                <a:r>
                  <a:rPr lang="en-US" dirty="0"/>
                  <a:t>) vs. </a:t>
                </a:r>
                <a14:m>
                  <m:oMath xmlns:m="http://schemas.openxmlformats.org/officeDocument/2006/math">
                    <m:r>
                      <a:rPr lang="en-US" i="1" dirty="0">
                        <a:latin typeface="Cambria Math" panose="02040503050406030204" pitchFamily="18" charset="0"/>
                      </a:rPr>
                      <m:t>𝜇</m:t>
                    </m:r>
                  </m:oMath>
                </a14:m>
                <a:r>
                  <a:rPr lang="en-US" dirty="0"/>
                  <a:t>(</a:t>
                </a:r>
                <a14:m>
                  <m:oMath xmlns:m="http://schemas.openxmlformats.org/officeDocument/2006/math">
                    <m:sSubSup>
                      <m:sSubSupPr>
                        <m:ctrlPr>
                          <a:rPr lang="en-US" b="1" i="1">
                            <a:latin typeface="Cambria Math" panose="02040503050406030204" pitchFamily="18" charset="0"/>
                          </a:rPr>
                        </m:ctrlPr>
                      </m:sSubSupPr>
                      <m:e>
                        <m:r>
                          <a:rPr lang="en-US" b="1">
                            <a:latin typeface="Cambria Math" panose="02040503050406030204" pitchFamily="18" charset="0"/>
                          </a:rPr>
                          <m:t>𝐄</m:t>
                        </m:r>
                      </m:e>
                      <m:sub>
                        <m:r>
                          <m:rPr>
                            <m:sty m:val="p"/>
                          </m:rPr>
                          <a:rPr lang="en-US" b="1" i="1" smtClean="0">
                            <a:latin typeface="Cambria Math" panose="02040503050406030204" pitchFamily="18" charset="0"/>
                          </a:rPr>
                          <m:t>had</m:t>
                        </m:r>
                      </m:sub>
                      <m:sup>
                        <m:r>
                          <a:rPr lang="en-US" b="1">
                            <a:latin typeface="Cambria Math" panose="02040503050406030204" pitchFamily="18" charset="0"/>
                          </a:rPr>
                          <m:t>𝐫𝐞𝐜</m:t>
                        </m:r>
                      </m:sup>
                    </m:sSubSup>
                  </m:oMath>
                </a14:m>
                <a:r>
                  <a:rPr lang="en-US" dirty="0"/>
                  <a:t>)</a:t>
                </a:r>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xfrm>
                <a:off x="838200" y="232606"/>
                <a:ext cx="10515600" cy="686900"/>
              </a:xfrm>
              <a:blipFill>
                <a:blip r:embed="rId3"/>
                <a:stretch>
                  <a:fillRect l="-2171" t="-20000" b="-3454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97B3943-39A5-45E4-93AB-9D0738066B52}"/>
              </a:ext>
            </a:extLst>
          </p:cNvPr>
          <p:cNvSpPr>
            <a:spLocks noGrp="1"/>
          </p:cNvSpPr>
          <p:nvPr>
            <p:ph idx="1"/>
          </p:nvPr>
        </p:nvSpPr>
        <p:spPr>
          <a:xfrm>
            <a:off x="612559" y="1105787"/>
            <a:ext cx="10972800" cy="881101"/>
          </a:xfrm>
        </p:spPr>
        <p:txBody>
          <a:bodyPr/>
          <a:lstStyle/>
          <a:p>
            <a:r>
              <a:rPr lang="en-US" dirty="0" err="1"/>
              <a:t>LArTPC</a:t>
            </a:r>
            <a:r>
              <a:rPr lang="en-US" dirty="0"/>
              <a:t> can separate lepton and hadronic energy from charged-current interactions</a:t>
            </a:r>
          </a:p>
        </p:txBody>
      </p:sp>
      <p:pic>
        <p:nvPicPr>
          <p:cNvPr id="19" name="Picture 18" descr="Chart&#10;&#10;Description automatically generated">
            <a:extLst>
              <a:ext uri="{FF2B5EF4-FFF2-40B4-BE49-F238E27FC236}">
                <a16:creationId xmlns:a16="http://schemas.microsoft.com/office/drawing/2014/main" id="{5240FF63-F93B-4CAA-8C5A-39B5CA9320CD}"/>
              </a:ext>
            </a:extLst>
          </p:cNvPr>
          <p:cNvPicPr>
            <a:picLocks noChangeAspect="1"/>
          </p:cNvPicPr>
          <p:nvPr/>
        </p:nvPicPr>
        <p:blipFill rotWithShape="1">
          <a:blip r:embed="rId4">
            <a:extLst>
              <a:ext uri="{28A0092B-C50C-407E-A947-70E740481C1C}">
                <a14:useLocalDpi xmlns:a14="http://schemas.microsoft.com/office/drawing/2010/main" val="0"/>
              </a:ext>
            </a:extLst>
          </a:blip>
          <a:srcRect r="6587" b="3436"/>
          <a:stretch/>
        </p:blipFill>
        <p:spPr>
          <a:xfrm>
            <a:off x="1960966" y="3002442"/>
            <a:ext cx="3805195" cy="3641347"/>
          </a:xfrm>
          <a:prstGeom prst="rect">
            <a:avLst/>
          </a:prstGeom>
        </p:spPr>
      </p:pic>
      <p:sp>
        <p:nvSpPr>
          <p:cNvPr id="22" name="TextBox 21">
            <a:extLst>
              <a:ext uri="{FF2B5EF4-FFF2-40B4-BE49-F238E27FC236}">
                <a16:creationId xmlns:a16="http://schemas.microsoft.com/office/drawing/2014/main" id="{6766BAC7-56CB-4D54-AB39-E0F6E79CD5E8}"/>
              </a:ext>
            </a:extLst>
          </p:cNvPr>
          <p:cNvSpPr txBox="1"/>
          <p:nvPr/>
        </p:nvSpPr>
        <p:spPr>
          <a:xfrm>
            <a:off x="3447210" y="3937304"/>
            <a:ext cx="1860154" cy="344428"/>
          </a:xfrm>
          <a:prstGeom prst="rect">
            <a:avLst/>
          </a:prstGeom>
          <a:noFill/>
        </p:spPr>
        <p:txBody>
          <a:bodyPr wrap="square" rtlCol="0">
            <a:spAutoFit/>
          </a:bodyPr>
          <a:lstStyle/>
          <a:p>
            <a:pPr algn="r"/>
            <a:r>
              <a:rPr lang="en-US" sz="1600" b="1" dirty="0">
                <a:solidFill>
                  <a:srgbClr val="FF6C6C"/>
                </a:solidFill>
              </a:rPr>
              <a:t>Before Constraint</a:t>
            </a:r>
          </a:p>
        </p:txBody>
      </p:sp>
      <p:sp>
        <p:nvSpPr>
          <p:cNvPr id="26" name="TextBox 25">
            <a:extLst>
              <a:ext uri="{FF2B5EF4-FFF2-40B4-BE49-F238E27FC236}">
                <a16:creationId xmlns:a16="http://schemas.microsoft.com/office/drawing/2014/main" id="{6AE39570-7C39-488C-8338-11B321F873E4}"/>
              </a:ext>
            </a:extLst>
          </p:cNvPr>
          <p:cNvSpPr txBox="1"/>
          <p:nvPr/>
        </p:nvSpPr>
        <p:spPr>
          <a:xfrm>
            <a:off x="2725156" y="4550209"/>
            <a:ext cx="478465" cy="369332"/>
          </a:xfrm>
          <a:prstGeom prst="rect">
            <a:avLst/>
          </a:prstGeom>
          <a:noFill/>
        </p:spPr>
        <p:txBody>
          <a:bodyPr wrap="square" rtlCol="0">
            <a:spAutoFit/>
          </a:bodyPr>
          <a:lstStyle/>
          <a:p>
            <a:r>
              <a:rPr lang="en-US" dirty="0"/>
              <a:t>FC</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F4A5C59-AC0A-4D22-95FC-A78943B3D5BB}"/>
                  </a:ext>
                </a:extLst>
              </p:cNvPr>
              <p:cNvSpPr txBox="1"/>
              <p:nvPr/>
            </p:nvSpPr>
            <p:spPr>
              <a:xfrm>
                <a:off x="6195509" y="3236358"/>
                <a:ext cx="5559344" cy="2308324"/>
              </a:xfrm>
              <a:prstGeom prst="rect">
                <a:avLst/>
              </a:prstGeom>
              <a:noFill/>
            </p:spPr>
            <p:txBody>
              <a:bodyPr wrap="square">
                <a:spAutoFit/>
              </a:bodyPr>
              <a:lstStyle/>
              <a:p>
                <a:pPr marL="285750" indent="-285750">
                  <a:buFont typeface="Arial" panose="020B0604020202020204" pitchFamily="34" charset="0"/>
                  <a:buChar char="•"/>
                </a:pPr>
                <a:r>
                  <a:rPr lang="en-US" sz="2400" dirty="0"/>
                  <a:t>Excess at low hadronic energy</a:t>
                </a:r>
              </a:p>
              <a:p>
                <a:pPr marL="285750" indent="-285750">
                  <a:buFont typeface="Arial" panose="020B0604020202020204" pitchFamily="34" charset="0"/>
                  <a:buChar char="•"/>
                </a:pPr>
                <a:r>
                  <a:rPr lang="en-US" sz="2400" dirty="0"/>
                  <a:t>Mis-modeling of hadronic missing energy given neutrino flux reasonably well known?</a:t>
                </a:r>
              </a:p>
              <a:p>
                <a:pPr marL="285750" indent="-285750">
                  <a:buFont typeface="Arial" panose="020B0604020202020204" pitchFamily="34" charset="0"/>
                  <a:buChar char="•"/>
                </a:pPr>
                <a14:m>
                  <m:oMath xmlns:m="http://schemas.openxmlformats.org/officeDocument/2006/math">
                    <m:sSup>
                      <m:sSupPr>
                        <m:ctrlPr>
                          <a:rPr lang="en-US" sz="2400" b="0" i="1" smtClean="0">
                            <a:solidFill>
                              <a:srgbClr val="0432FF"/>
                            </a:solidFill>
                            <a:latin typeface="Cambria Math" panose="02040503050406030204" pitchFamily="18" charset="0"/>
                          </a:rPr>
                        </m:ctrlPr>
                      </m:sSupPr>
                      <m:e>
                        <m:r>
                          <a:rPr lang="en-US" sz="2400" b="0" i="1" smtClean="0">
                            <a:solidFill>
                              <a:srgbClr val="0432FF"/>
                            </a:solidFill>
                            <a:latin typeface="Cambria Math" panose="02040503050406030204" pitchFamily="18" charset="0"/>
                          </a:rPr>
                          <m:t>𝜒</m:t>
                        </m:r>
                      </m:e>
                      <m:sup>
                        <m:r>
                          <a:rPr lang="en-US" sz="2400" b="0" i="1" smtClean="0">
                            <a:solidFill>
                              <a:srgbClr val="0432FF"/>
                            </a:solidFill>
                            <a:latin typeface="Cambria Math" panose="02040503050406030204" pitchFamily="18" charset="0"/>
                          </a:rPr>
                          <m:t>2</m:t>
                        </m:r>
                      </m:sup>
                    </m:sSup>
                  </m:oMath>
                </a14:m>
                <a:r>
                  <a:rPr lang="en-US" sz="2400" dirty="0">
                    <a:solidFill>
                      <a:srgbClr val="0432FF"/>
                    </a:solidFill>
                  </a:rPr>
                  <a:t>/</a:t>
                </a:r>
                <a:r>
                  <a:rPr lang="en-US" sz="2400" dirty="0" err="1">
                    <a:solidFill>
                      <a:srgbClr val="0432FF"/>
                    </a:solidFill>
                  </a:rPr>
                  <a:t>ndf</a:t>
                </a:r>
                <a:r>
                  <a:rPr lang="en-US" sz="2400" dirty="0">
                    <a:solidFill>
                      <a:srgbClr val="0432FF"/>
                    </a:solidFill>
                  </a:rPr>
                  <a:t> is reasonable but large uncertainty could hide the potential bias</a:t>
                </a:r>
                <a:endParaRPr lang="en-US" sz="2400" dirty="0">
                  <a:solidFill>
                    <a:schemeClr val="tx1"/>
                  </a:solidFill>
                </a:endParaRPr>
              </a:p>
            </p:txBody>
          </p:sp>
        </mc:Choice>
        <mc:Fallback xmlns="">
          <p:sp>
            <p:nvSpPr>
              <p:cNvPr id="29" name="TextBox 28">
                <a:extLst>
                  <a:ext uri="{FF2B5EF4-FFF2-40B4-BE49-F238E27FC236}">
                    <a16:creationId xmlns:a16="http://schemas.microsoft.com/office/drawing/2014/main" id="{4F4A5C59-AC0A-4D22-95FC-A78943B3D5BB}"/>
                  </a:ext>
                </a:extLst>
              </p:cNvPr>
              <p:cNvSpPr txBox="1">
                <a:spLocks noRot="1" noChangeAspect="1" noMove="1" noResize="1" noEditPoints="1" noAdjustHandles="1" noChangeArrowheads="1" noChangeShapeType="1" noTextEdit="1"/>
              </p:cNvSpPr>
              <p:nvPr/>
            </p:nvSpPr>
            <p:spPr>
              <a:xfrm>
                <a:off x="6195509" y="3236358"/>
                <a:ext cx="5559344" cy="2308324"/>
              </a:xfrm>
              <a:prstGeom prst="rect">
                <a:avLst/>
              </a:prstGeom>
              <a:blipFill>
                <a:blip r:embed="rId5"/>
                <a:stretch>
                  <a:fillRect l="-1367" t="-1639" r="-2961" b="-4372"/>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268AB496-0DAD-4496-956A-42354CE95B53}"/>
              </a:ext>
            </a:extLst>
          </p:cNvPr>
          <p:cNvSpPr txBox="1"/>
          <p:nvPr/>
        </p:nvSpPr>
        <p:spPr>
          <a:xfrm>
            <a:off x="4332887" y="4390520"/>
            <a:ext cx="1185704" cy="338554"/>
          </a:xfrm>
          <a:prstGeom prst="rect">
            <a:avLst/>
          </a:prstGeom>
          <a:noFill/>
        </p:spPr>
        <p:txBody>
          <a:bodyPr wrap="square" rtlCol="0">
            <a:spAutoFit/>
          </a:bodyPr>
          <a:lstStyle/>
          <a:p>
            <a:r>
              <a:rPr lang="en-US" sz="1600" dirty="0"/>
              <a:t>Overflow</a:t>
            </a:r>
          </a:p>
        </p:txBody>
      </p:sp>
      <p:cxnSp>
        <p:nvCxnSpPr>
          <p:cNvPr id="31" name="Straight Arrow Connector 30">
            <a:extLst>
              <a:ext uri="{FF2B5EF4-FFF2-40B4-BE49-F238E27FC236}">
                <a16:creationId xmlns:a16="http://schemas.microsoft.com/office/drawing/2014/main" id="{9D3682BC-045F-4559-AE15-936C28731801}"/>
              </a:ext>
            </a:extLst>
          </p:cNvPr>
          <p:cNvCxnSpPr>
            <a:cxnSpLocks/>
          </p:cNvCxnSpPr>
          <p:nvPr/>
        </p:nvCxnSpPr>
        <p:spPr>
          <a:xfrm>
            <a:off x="5221032" y="4572147"/>
            <a:ext cx="2639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75EDD8B-8FFC-1A44-ADD9-36DF927E43E4}"/>
              </a:ext>
            </a:extLst>
          </p:cNvPr>
          <p:cNvSpPr txBox="1"/>
          <p:nvPr/>
        </p:nvSpPr>
        <p:spPr>
          <a:xfrm>
            <a:off x="6425841" y="5682085"/>
            <a:ext cx="5026499" cy="646331"/>
          </a:xfrm>
          <a:prstGeom prst="rect">
            <a:avLst/>
          </a:prstGeom>
          <a:solidFill>
            <a:schemeClr val="bg1">
              <a:lumMod val="95000"/>
            </a:schemeClr>
          </a:solidFill>
        </p:spPr>
        <p:txBody>
          <a:bodyPr wrap="square" rtlCol="0">
            <a:spAutoFit/>
          </a:bodyPr>
          <a:lstStyle/>
          <a:p>
            <a:r>
              <a:rPr lang="en-US" dirty="0">
                <a:solidFill>
                  <a:srgbClr val="0000FF"/>
                </a:solidFill>
              </a:rPr>
              <a:t>Solution: lepton-side measurement can be used to constrain the overall model (flux, cross section, etc.)</a:t>
            </a:r>
          </a:p>
        </p:txBody>
      </p:sp>
      <p:sp>
        <p:nvSpPr>
          <p:cNvPr id="7" name="Footer Placeholder 6">
            <a:extLst>
              <a:ext uri="{FF2B5EF4-FFF2-40B4-BE49-F238E27FC236}">
                <a16:creationId xmlns:a16="http://schemas.microsoft.com/office/drawing/2014/main" id="{7DF1DB92-3C93-0748-A65E-38BB5CCDBB24}"/>
              </a:ext>
            </a:extLst>
          </p:cNvPr>
          <p:cNvSpPr>
            <a:spLocks noGrp="1"/>
          </p:cNvSpPr>
          <p:nvPr>
            <p:ph type="ftr" sz="quarter" idx="11"/>
          </p:nvPr>
        </p:nvSpPr>
        <p:spPr/>
        <p:txBody>
          <a:bodyPr/>
          <a:lstStyle/>
          <a:p>
            <a:r>
              <a:rPr lang="en-US"/>
              <a:t>Brookhaven Forum 2021</a:t>
            </a:r>
            <a:endParaRPr lang="en-US" dirty="0"/>
          </a:p>
        </p:txBody>
      </p:sp>
      <p:grpSp>
        <p:nvGrpSpPr>
          <p:cNvPr id="18" name="Group 17">
            <a:extLst>
              <a:ext uri="{FF2B5EF4-FFF2-40B4-BE49-F238E27FC236}">
                <a16:creationId xmlns:a16="http://schemas.microsoft.com/office/drawing/2014/main" id="{FB6774ED-1FC2-6544-B9F3-71F32454E50A}"/>
              </a:ext>
            </a:extLst>
          </p:cNvPr>
          <p:cNvGrpSpPr/>
          <p:nvPr/>
        </p:nvGrpSpPr>
        <p:grpSpPr>
          <a:xfrm>
            <a:off x="2979535" y="2026792"/>
            <a:ext cx="5078111" cy="658761"/>
            <a:chOff x="2642079" y="1915813"/>
            <a:chExt cx="5078111" cy="658761"/>
          </a:xfrm>
        </p:grpSpPr>
        <p:sp>
          <p:nvSpPr>
            <p:cNvPr id="20" name="Rectangle: Rounded Corners 14">
              <a:extLst>
                <a:ext uri="{FF2B5EF4-FFF2-40B4-BE49-F238E27FC236}">
                  <a16:creationId xmlns:a16="http://schemas.microsoft.com/office/drawing/2014/main" id="{B0BA3AA5-9C32-2B40-9AC8-AAE4B52B5C87}"/>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C5E835E-87C3-5D4A-A346-111E2E6D06A6}"/>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dirty="0"/>
                </a:p>
              </p:txBody>
            </p:sp>
          </mc:Choice>
          <mc:Fallback xmlns="">
            <p:sp>
              <p:nvSpPr>
                <p:cNvPr id="21" name="TextBox 20">
                  <a:extLst>
                    <a:ext uri="{FF2B5EF4-FFF2-40B4-BE49-F238E27FC236}">
                      <a16:creationId xmlns:a16="http://schemas.microsoft.com/office/drawing/2014/main" id="{4C5E835E-87C3-5D4A-A346-111E2E6D06A6}"/>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6"/>
                  <a:stretch>
                    <a:fillRect l="-748" b="-15217"/>
                  </a:stretch>
                </a:blipFill>
              </p:spPr>
              <p:txBody>
                <a:bodyPr/>
                <a:lstStyle/>
                <a:p>
                  <a:r>
                    <a:rPr lang="en-US">
                      <a:noFill/>
                    </a:rPr>
                    <a:t> </a:t>
                  </a:r>
                </a:p>
              </p:txBody>
            </p:sp>
          </mc:Fallback>
        </mc:AlternateContent>
      </p:grpSp>
      <p:cxnSp>
        <p:nvCxnSpPr>
          <p:cNvPr id="28" name="Straight Arrow Connector 27">
            <a:extLst>
              <a:ext uri="{FF2B5EF4-FFF2-40B4-BE49-F238E27FC236}">
                <a16:creationId xmlns:a16="http://schemas.microsoft.com/office/drawing/2014/main" id="{11582048-002F-43B0-8225-A971ACF5D741}"/>
              </a:ext>
            </a:extLst>
          </p:cNvPr>
          <p:cNvCxnSpPr>
            <a:cxnSpLocks/>
          </p:cNvCxnSpPr>
          <p:nvPr/>
        </p:nvCxnSpPr>
        <p:spPr>
          <a:xfrm flipH="1">
            <a:off x="4235827" y="2609278"/>
            <a:ext cx="1282764" cy="538721"/>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8570A913-F107-D14B-8EE8-9DE290E4251E}"/>
              </a:ext>
            </a:extLst>
          </p:cNvPr>
          <p:cNvSpPr>
            <a:spLocks noGrp="1"/>
          </p:cNvSpPr>
          <p:nvPr>
            <p:ph type="dt" sz="half" idx="10"/>
          </p:nvPr>
        </p:nvSpPr>
        <p:spPr/>
        <p:txBody>
          <a:bodyPr/>
          <a:lstStyle/>
          <a:p>
            <a:r>
              <a:rPr lang="en-US"/>
              <a:t>Wenqiang Gu</a:t>
            </a:r>
            <a:endParaRPr lang="en-US" dirty="0"/>
          </a:p>
        </p:txBody>
      </p:sp>
      <p:sp>
        <p:nvSpPr>
          <p:cNvPr id="5" name="Slide Number Placeholder 4">
            <a:extLst>
              <a:ext uri="{FF2B5EF4-FFF2-40B4-BE49-F238E27FC236}">
                <a16:creationId xmlns:a16="http://schemas.microsoft.com/office/drawing/2014/main" id="{BBAB6F53-C8B7-2040-8944-5925D838082E}"/>
              </a:ext>
            </a:extLst>
          </p:cNvPr>
          <p:cNvSpPr>
            <a:spLocks noGrp="1"/>
          </p:cNvSpPr>
          <p:nvPr>
            <p:ph type="sldNum" sz="quarter" idx="12"/>
          </p:nvPr>
        </p:nvSpPr>
        <p:spPr/>
        <p:txBody>
          <a:bodyPr/>
          <a:lstStyle/>
          <a:p>
            <a:fld id="{A57F9112-1840-42A5-8E86-90BE042C0880}" type="slidenum">
              <a:rPr lang="en-US" smtClean="0"/>
              <a:pPr/>
              <a:t>12</a:t>
            </a:fld>
            <a:endParaRPr lang="en-US" dirty="0"/>
          </a:p>
        </p:txBody>
      </p:sp>
    </p:spTree>
    <p:extLst>
      <p:ext uri="{BB962C8B-B14F-4D97-AF65-F5344CB8AC3E}">
        <p14:creationId xmlns:p14="http://schemas.microsoft.com/office/powerpoint/2010/main" val="4064791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2D29B769-A0A5-0641-9D4E-10096FE2AD0F}"/>
              </a:ext>
            </a:extLst>
          </p:cNvPr>
          <p:cNvGrpSpPr/>
          <p:nvPr/>
        </p:nvGrpSpPr>
        <p:grpSpPr>
          <a:xfrm>
            <a:off x="2954336" y="1919338"/>
            <a:ext cx="5078111" cy="658761"/>
            <a:chOff x="2642079" y="1915813"/>
            <a:chExt cx="5078111" cy="658761"/>
          </a:xfrm>
        </p:grpSpPr>
        <p:sp>
          <p:nvSpPr>
            <p:cNvPr id="27" name="Rectangle: Rounded Corners 14">
              <a:extLst>
                <a:ext uri="{FF2B5EF4-FFF2-40B4-BE49-F238E27FC236}">
                  <a16:creationId xmlns:a16="http://schemas.microsoft.com/office/drawing/2014/main" id="{55A436C1-44B3-334D-A116-C678031D8410}"/>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D98116-4CFD-4B47-80EB-9A0680A8667D}"/>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dirty="0"/>
                </a:p>
              </p:txBody>
            </p:sp>
          </mc:Choice>
          <mc:Fallback xmlns="">
            <p:sp>
              <p:nvSpPr>
                <p:cNvPr id="30" name="TextBox 29">
                  <a:extLst>
                    <a:ext uri="{FF2B5EF4-FFF2-40B4-BE49-F238E27FC236}">
                      <a16:creationId xmlns:a16="http://schemas.microsoft.com/office/drawing/2014/main" id="{1CD98116-4CFD-4B47-80EB-9A0680A8667D}"/>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3"/>
                  <a:stretch>
                    <a:fillRect l="-748" b="-15556"/>
                  </a:stretch>
                </a:blipFill>
              </p:spPr>
              <p:txBody>
                <a:bodyPr/>
                <a:lstStyle/>
                <a:p>
                  <a:r>
                    <a:rPr lang="en-US">
                      <a:noFill/>
                    </a:rPr>
                    <a:t> </a:t>
                  </a:r>
                </a:p>
              </p:txBody>
            </p:sp>
          </mc:Fallback>
        </mc:AlternateContent>
      </p:grpSp>
      <p:pic>
        <p:nvPicPr>
          <p:cNvPr id="28" name="Picture 27" descr="Chart&#10;&#10;Description automatically generated">
            <a:extLst>
              <a:ext uri="{FF2B5EF4-FFF2-40B4-BE49-F238E27FC236}">
                <a16:creationId xmlns:a16="http://schemas.microsoft.com/office/drawing/2014/main" id="{1606F7B2-BC5B-4EFB-9E59-2343819769E3}"/>
              </a:ext>
            </a:extLst>
          </p:cNvPr>
          <p:cNvPicPr>
            <a:picLocks noChangeAspect="1"/>
          </p:cNvPicPr>
          <p:nvPr/>
        </p:nvPicPr>
        <p:blipFill rotWithShape="1">
          <a:blip r:embed="rId4">
            <a:extLst>
              <a:ext uri="{28A0092B-C50C-407E-A947-70E740481C1C}">
                <a14:useLocalDpi xmlns:a14="http://schemas.microsoft.com/office/drawing/2010/main" val="0"/>
              </a:ext>
            </a:extLst>
          </a:blip>
          <a:srcRect r="7143" b="4142"/>
          <a:stretch/>
        </p:blipFill>
        <p:spPr>
          <a:xfrm>
            <a:off x="2231754" y="2937595"/>
            <a:ext cx="3806905" cy="365461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a:xfrm>
                <a:off x="780858" y="235721"/>
                <a:ext cx="11252116" cy="653693"/>
              </a:xfrm>
            </p:spPr>
            <p:txBody>
              <a:bodyPr>
                <a:normAutofit/>
              </a:bodyPr>
              <a:lstStyle/>
              <a:p>
                <a:r>
                  <a:rPr lang="en-US" sz="3600" dirty="0"/>
                  <a:t>Model Validation: M(</a:t>
                </a:r>
                <a14:m>
                  <m:oMath xmlns:m="http://schemas.openxmlformats.org/officeDocument/2006/math">
                    <m:sSubSup>
                      <m:sSubSupPr>
                        <m:ctrlPr>
                          <a:rPr lang="en-US" sz="3600" b="1" i="1">
                            <a:latin typeface="Cambria Math" panose="02040503050406030204" pitchFamily="18" charset="0"/>
                          </a:rPr>
                        </m:ctrlPr>
                      </m:sSubSupPr>
                      <m:e>
                        <m:r>
                          <a:rPr lang="en-US" sz="3600" b="1">
                            <a:latin typeface="Cambria Math" panose="02040503050406030204" pitchFamily="18" charset="0"/>
                          </a:rPr>
                          <m:t>𝐄</m:t>
                        </m:r>
                      </m:e>
                      <m:sub>
                        <m:r>
                          <m:rPr>
                            <m:sty m:val="p"/>
                          </m:rPr>
                          <a:rPr lang="en-US" sz="3600" b="1" i="1">
                            <a:latin typeface="Cambria Math" panose="02040503050406030204" pitchFamily="18" charset="0"/>
                          </a:rPr>
                          <m:t>had</m:t>
                        </m:r>
                      </m:sub>
                      <m:sup>
                        <m:r>
                          <a:rPr lang="en-US" sz="3600" b="1">
                            <a:latin typeface="Cambria Math" panose="02040503050406030204" pitchFamily="18" charset="0"/>
                          </a:rPr>
                          <m:t>𝐫𝐞𝐜</m:t>
                        </m:r>
                      </m:sup>
                    </m:sSubSup>
                  </m:oMath>
                </a14:m>
                <a:r>
                  <a:rPr lang="en-US" sz="3600" dirty="0"/>
                  <a:t>) vs. </a:t>
                </a:r>
                <a14:m>
                  <m:oMath xmlns:m="http://schemas.openxmlformats.org/officeDocument/2006/math">
                    <m:r>
                      <a:rPr lang="en-US" sz="3600" i="1" dirty="0">
                        <a:latin typeface="Cambria Math" panose="02040503050406030204" pitchFamily="18" charset="0"/>
                      </a:rPr>
                      <m:t>𝜇</m:t>
                    </m:r>
                  </m:oMath>
                </a14:m>
                <a:r>
                  <a:rPr lang="en-US" sz="3600" dirty="0"/>
                  <a:t>(</a:t>
                </a:r>
                <a14:m>
                  <m:oMath xmlns:m="http://schemas.openxmlformats.org/officeDocument/2006/math">
                    <m:sSubSup>
                      <m:sSubSupPr>
                        <m:ctrlPr>
                          <a:rPr lang="en-US" sz="3600" b="1" i="1">
                            <a:latin typeface="Cambria Math" panose="02040503050406030204" pitchFamily="18" charset="0"/>
                          </a:rPr>
                        </m:ctrlPr>
                      </m:sSubSupPr>
                      <m:e>
                        <m:r>
                          <a:rPr lang="en-US" sz="3600" b="1">
                            <a:latin typeface="Cambria Math" panose="02040503050406030204" pitchFamily="18" charset="0"/>
                          </a:rPr>
                          <m:t>𝐄</m:t>
                        </m:r>
                      </m:e>
                      <m:sub>
                        <m:r>
                          <m:rPr>
                            <m:sty m:val="p"/>
                          </m:rPr>
                          <a:rPr lang="en-US" sz="3600" b="1" i="1">
                            <a:latin typeface="Cambria Math" panose="02040503050406030204" pitchFamily="18" charset="0"/>
                          </a:rPr>
                          <m:t>had</m:t>
                        </m:r>
                      </m:sub>
                      <m:sup>
                        <m:r>
                          <a:rPr lang="en-US" sz="3600" b="1">
                            <a:latin typeface="Cambria Math" panose="02040503050406030204" pitchFamily="18" charset="0"/>
                          </a:rPr>
                          <m:t>𝐫𝐞𝐜</m:t>
                        </m:r>
                      </m:sup>
                    </m:sSubSup>
                  </m:oMath>
                </a14:m>
                <a:r>
                  <a:rPr lang="en-US" sz="3600" dirty="0"/>
                  <a:t> | </a:t>
                </a:r>
                <a14:m>
                  <m:oMath xmlns:m="http://schemas.openxmlformats.org/officeDocument/2006/math">
                    <m:sSubSup>
                      <m:sSubSupPr>
                        <m:ctrlPr>
                          <a:rPr lang="en-US" sz="3600" b="1" i="1">
                            <a:latin typeface="Cambria Math" panose="02040503050406030204" pitchFamily="18" charset="0"/>
                          </a:rPr>
                        </m:ctrlPr>
                      </m:sSubSupPr>
                      <m:e>
                        <m:r>
                          <a:rPr lang="en-US" sz="3600" b="1">
                            <a:latin typeface="Cambria Math" panose="02040503050406030204" pitchFamily="18" charset="0"/>
                          </a:rPr>
                          <m:t>𝐄</m:t>
                        </m:r>
                      </m:e>
                      <m:sub>
                        <m:r>
                          <a:rPr lang="en-US" sz="3600" b="1">
                            <a:latin typeface="Cambria Math" panose="02040503050406030204" pitchFamily="18" charset="0"/>
                          </a:rPr>
                          <m:t>𝛍</m:t>
                        </m:r>
                      </m:sub>
                      <m:sup>
                        <m:r>
                          <a:rPr lang="en-US" sz="3600" b="1">
                            <a:latin typeface="Cambria Math" panose="02040503050406030204" pitchFamily="18" charset="0"/>
                          </a:rPr>
                          <m:t>𝐫𝐞𝐜</m:t>
                        </m:r>
                      </m:sup>
                    </m:sSubSup>
                    <m:r>
                      <a:rPr lang="en-US" sz="3600" b="0" i="0" smtClean="0">
                        <a:latin typeface="Cambria Math" panose="02040503050406030204" pitchFamily="18" charset="0"/>
                      </a:rPr>
                      <m:t>,</m:t>
                    </m:r>
                    <m:r>
                      <m:rPr>
                        <m:sty m:val="p"/>
                      </m:rPr>
                      <a:rPr lang="en-US" sz="3600" b="0" i="1" smtClean="0">
                        <a:latin typeface="Cambria Math" panose="02040503050406030204" pitchFamily="18" charset="0"/>
                      </a:rPr>
                      <m:t>cos</m:t>
                    </m:r>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𝜃</m:t>
                        </m:r>
                      </m:e>
                      <m:sub>
                        <m:r>
                          <a:rPr lang="en-US" sz="3600" b="0" i="1" smtClean="0">
                            <a:latin typeface="Cambria Math" panose="02040503050406030204" pitchFamily="18" charset="0"/>
                          </a:rPr>
                          <m:t>𝜇</m:t>
                        </m:r>
                      </m:sub>
                      <m:sup>
                        <m:r>
                          <a:rPr lang="en-US" sz="3600" b="0" i="1" smtClean="0">
                            <a:latin typeface="Cambria Math" panose="02040503050406030204" pitchFamily="18" charset="0"/>
                          </a:rPr>
                          <m:t>𝑟𝑒𝑐</m:t>
                        </m:r>
                      </m:sup>
                    </m:sSubSup>
                    <m:r>
                      <a:rPr lang="en-US" sz="3600" b="0" i="0" smtClean="0">
                        <a:latin typeface="Cambria Math" panose="02040503050406030204" pitchFamily="18" charset="0"/>
                      </a:rPr>
                      <m:t>, </m:t>
                    </m:r>
                    <m:sSub>
                      <m:sSubPr>
                        <m:ctrlPr>
                          <a:rPr lang="en-US" sz="3600" b="0" i="1" smtClean="0">
                            <a:latin typeface="Cambria Math" panose="02040503050406030204" pitchFamily="18" charset="0"/>
                          </a:rPr>
                        </m:ctrlPr>
                      </m:sSubPr>
                      <m:e>
                        <m:r>
                          <m:rPr>
                            <m:sty m:val="p"/>
                          </m:rPr>
                          <a:rPr lang="en-US" sz="3600" b="0" i="0" smtClean="0">
                            <a:latin typeface="Cambria Math" panose="02040503050406030204" pitchFamily="18" charset="0"/>
                          </a:rPr>
                          <m:t>E</m:t>
                        </m:r>
                      </m:e>
                      <m:sub>
                        <m:r>
                          <a:rPr lang="en-US" sz="3600" b="0" i="1" smtClean="0">
                            <a:latin typeface="Cambria Math" panose="02040503050406030204" pitchFamily="18" charset="0"/>
                          </a:rPr>
                          <m:t>𝜈</m:t>
                        </m:r>
                      </m:sub>
                    </m:sSub>
                  </m:oMath>
                </a14:m>
                <a:r>
                  <a:rPr lang="en-US" sz="3600" dirty="0"/>
                  <a:t>)</a:t>
                </a:r>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xfrm>
                <a:off x="780858" y="235721"/>
                <a:ext cx="11252116" cy="653693"/>
              </a:xfrm>
              <a:blipFill>
                <a:blip r:embed="rId5"/>
                <a:stretch>
                  <a:fillRect l="-1578" t="-18868" b="-2830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97B3943-39A5-45E4-93AB-9D0738066B52}"/>
              </a:ext>
            </a:extLst>
          </p:cNvPr>
          <p:cNvSpPr>
            <a:spLocks noGrp="1"/>
          </p:cNvSpPr>
          <p:nvPr>
            <p:ph idx="1"/>
          </p:nvPr>
        </p:nvSpPr>
        <p:spPr>
          <a:xfrm>
            <a:off x="612559" y="1105787"/>
            <a:ext cx="10972800" cy="5357158"/>
          </a:xfrm>
        </p:spPr>
        <p:txBody>
          <a:bodyPr/>
          <a:lstStyle/>
          <a:p>
            <a:r>
              <a:rPr lang="en-US" dirty="0" err="1"/>
              <a:t>LArTPC</a:t>
            </a:r>
            <a:r>
              <a:rPr lang="en-US" dirty="0"/>
              <a:t> can separate lepton and hadronic energy from charged-current interactions</a:t>
            </a:r>
          </a:p>
        </p:txBody>
      </p:sp>
      <p:sp>
        <p:nvSpPr>
          <p:cNvPr id="22" name="TextBox 21">
            <a:extLst>
              <a:ext uri="{FF2B5EF4-FFF2-40B4-BE49-F238E27FC236}">
                <a16:creationId xmlns:a16="http://schemas.microsoft.com/office/drawing/2014/main" id="{6766BAC7-56CB-4D54-AB39-E0F6E79CD5E8}"/>
              </a:ext>
            </a:extLst>
          </p:cNvPr>
          <p:cNvSpPr txBox="1"/>
          <p:nvPr/>
        </p:nvSpPr>
        <p:spPr>
          <a:xfrm>
            <a:off x="3845344" y="3904175"/>
            <a:ext cx="1734379" cy="338554"/>
          </a:xfrm>
          <a:prstGeom prst="rect">
            <a:avLst/>
          </a:prstGeom>
          <a:noFill/>
        </p:spPr>
        <p:txBody>
          <a:bodyPr wrap="square" rtlCol="0">
            <a:spAutoFit/>
          </a:bodyPr>
          <a:lstStyle/>
          <a:p>
            <a:pPr algn="r"/>
            <a:r>
              <a:rPr lang="en-US" sz="1600" b="1" dirty="0">
                <a:solidFill>
                  <a:srgbClr val="0000FF"/>
                </a:solidFill>
              </a:rPr>
              <a:t>After Constraint</a:t>
            </a:r>
          </a:p>
        </p:txBody>
      </p:sp>
      <p:sp>
        <p:nvSpPr>
          <p:cNvPr id="23" name="TextBox 22">
            <a:extLst>
              <a:ext uri="{FF2B5EF4-FFF2-40B4-BE49-F238E27FC236}">
                <a16:creationId xmlns:a16="http://schemas.microsoft.com/office/drawing/2014/main" id="{8BACAC14-079B-4165-8321-78D2D355EA99}"/>
              </a:ext>
            </a:extLst>
          </p:cNvPr>
          <p:cNvSpPr txBox="1"/>
          <p:nvPr/>
        </p:nvSpPr>
        <p:spPr>
          <a:xfrm>
            <a:off x="4605247" y="4320741"/>
            <a:ext cx="1185704" cy="338554"/>
          </a:xfrm>
          <a:prstGeom prst="rect">
            <a:avLst/>
          </a:prstGeom>
          <a:noFill/>
        </p:spPr>
        <p:txBody>
          <a:bodyPr wrap="square" rtlCol="0">
            <a:spAutoFit/>
          </a:bodyPr>
          <a:lstStyle/>
          <a:p>
            <a:r>
              <a:rPr lang="en-US" sz="1600" dirty="0"/>
              <a:t>Overflow</a:t>
            </a:r>
          </a:p>
        </p:txBody>
      </p:sp>
      <p:cxnSp>
        <p:nvCxnSpPr>
          <p:cNvPr id="24" name="Straight Arrow Connector 23">
            <a:extLst>
              <a:ext uri="{FF2B5EF4-FFF2-40B4-BE49-F238E27FC236}">
                <a16:creationId xmlns:a16="http://schemas.microsoft.com/office/drawing/2014/main" id="{DB7D76FE-0D1C-4F50-9D0F-99C249F053CB}"/>
              </a:ext>
            </a:extLst>
          </p:cNvPr>
          <p:cNvCxnSpPr>
            <a:cxnSpLocks/>
          </p:cNvCxnSpPr>
          <p:nvPr/>
        </p:nvCxnSpPr>
        <p:spPr>
          <a:xfrm>
            <a:off x="5493392" y="4502368"/>
            <a:ext cx="2639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AE39570-7C39-488C-8338-11B321F873E4}"/>
              </a:ext>
            </a:extLst>
          </p:cNvPr>
          <p:cNvSpPr txBox="1"/>
          <p:nvPr/>
        </p:nvSpPr>
        <p:spPr>
          <a:xfrm>
            <a:off x="2997516" y="4480430"/>
            <a:ext cx="478465" cy="369332"/>
          </a:xfrm>
          <a:prstGeom prst="rect">
            <a:avLst/>
          </a:prstGeom>
          <a:noFill/>
        </p:spPr>
        <p:txBody>
          <a:bodyPr wrap="square" rtlCol="0">
            <a:spAutoFit/>
          </a:bodyPr>
          <a:lstStyle/>
          <a:p>
            <a:r>
              <a:rPr lang="en-US" dirty="0"/>
              <a:t>FC</a:t>
            </a:r>
          </a:p>
        </p:txBody>
      </p:sp>
      <p:sp>
        <p:nvSpPr>
          <p:cNvPr id="7" name="TextBox 6">
            <a:extLst>
              <a:ext uri="{FF2B5EF4-FFF2-40B4-BE49-F238E27FC236}">
                <a16:creationId xmlns:a16="http://schemas.microsoft.com/office/drawing/2014/main" id="{BBF9B062-B907-4CA3-B72A-6CAAE2766294}"/>
              </a:ext>
            </a:extLst>
          </p:cNvPr>
          <p:cNvSpPr txBox="1"/>
          <p:nvPr/>
        </p:nvSpPr>
        <p:spPr>
          <a:xfrm>
            <a:off x="6643829" y="3143745"/>
            <a:ext cx="4799820" cy="923330"/>
          </a:xfrm>
          <a:prstGeom prst="rect">
            <a:avLst/>
          </a:prstGeom>
          <a:solidFill>
            <a:schemeClr val="bg1">
              <a:lumMod val="95000"/>
            </a:schemeClr>
          </a:solidFill>
        </p:spPr>
        <p:txBody>
          <a:bodyPr wrap="square" rtlCol="0">
            <a:spAutoFit/>
          </a:bodyPr>
          <a:lstStyle/>
          <a:p>
            <a:r>
              <a:rPr lang="en-US" dirty="0">
                <a:solidFill>
                  <a:srgbClr val="0000FF"/>
                </a:solidFill>
              </a:rPr>
              <a:t>Measured muon kinematics are used to constrain the overall model (flux, cross section, etc.) for hadronic energy</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2891D9A-03EB-40D7-9646-BE02DC76A67A}"/>
                  </a:ext>
                </a:extLst>
              </p:cNvPr>
              <p:cNvSpPr txBox="1"/>
              <p:nvPr/>
            </p:nvSpPr>
            <p:spPr>
              <a:xfrm>
                <a:off x="6378265" y="4219254"/>
                <a:ext cx="5330948" cy="2308324"/>
              </a:xfrm>
              <a:prstGeom prst="rect">
                <a:avLst/>
              </a:prstGeom>
              <a:noFill/>
            </p:spPr>
            <p:txBody>
              <a:bodyPr wrap="square">
                <a:spAutoFit/>
              </a:bodyPr>
              <a:lstStyle/>
              <a:p>
                <a:pPr marL="285750" indent="-285750">
                  <a:buFont typeface="Arial" panose="020B0604020202020204" pitchFamily="34" charset="0"/>
                  <a:buChar char="•"/>
                </a:pPr>
                <a:r>
                  <a:rPr lang="en-US" sz="2400" dirty="0"/>
                  <a:t>Significant reduction in overall systematic uncertainties (20% </a:t>
                </a:r>
                <a14:m>
                  <m:oMath xmlns:m="http://schemas.openxmlformats.org/officeDocument/2006/math">
                    <m:r>
                      <a:rPr lang="en-US" sz="2400" b="0" i="1" smtClean="0">
                        <a:latin typeface="Cambria Math" panose="02040503050406030204" pitchFamily="18" charset="0"/>
                      </a:rPr>
                      <m:t>→</m:t>
                    </m:r>
                  </m:oMath>
                </a14:m>
                <a:r>
                  <a:rPr lang="en-US" sz="2400" dirty="0"/>
                  <a:t> 5%)</a:t>
                </a:r>
              </a:p>
              <a:p>
                <a:pPr marL="285750" indent="-285750">
                  <a:buFont typeface="Arial" panose="020B0604020202020204" pitchFamily="34" charset="0"/>
                  <a:buChar char="•"/>
                </a:pPr>
                <a:r>
                  <a:rPr lang="en-US" sz="2400" dirty="0">
                    <a:solidFill>
                      <a:srgbClr val="0000FF"/>
                    </a:solidFill>
                  </a:rPr>
                  <a:t>No more excess at low hadronic energy with constraints from muon</a:t>
                </a:r>
              </a:p>
              <a:p>
                <a:pPr marL="285750" indent="-285750">
                  <a:buFont typeface="Arial" panose="020B0604020202020204" pitchFamily="34" charset="0"/>
                  <a:buChar char="•"/>
                </a:pPr>
                <a:r>
                  <a:rPr lang="en-US" sz="2400" dirty="0">
                    <a:solidFill>
                      <a:schemeClr val="tx1"/>
                    </a:solidFill>
                  </a:rPr>
                  <a:t>No sign of mis-modeling of the </a:t>
                </a:r>
                <a:r>
                  <a:rPr lang="en-US" sz="2400" b="1" dirty="0">
                    <a:solidFill>
                      <a:schemeClr val="tx1"/>
                    </a:solidFill>
                  </a:rPr>
                  <a:t>hadronic missing energy</a:t>
                </a:r>
              </a:p>
            </p:txBody>
          </p:sp>
        </mc:Choice>
        <mc:Fallback xmlns="">
          <p:sp>
            <p:nvSpPr>
              <p:cNvPr id="29" name="TextBox 28">
                <a:extLst>
                  <a:ext uri="{FF2B5EF4-FFF2-40B4-BE49-F238E27FC236}">
                    <a16:creationId xmlns:a16="http://schemas.microsoft.com/office/drawing/2014/main" id="{62891D9A-03EB-40D7-9646-BE02DC76A67A}"/>
                  </a:ext>
                </a:extLst>
              </p:cNvPr>
              <p:cNvSpPr txBox="1">
                <a:spLocks noRot="1" noChangeAspect="1" noMove="1" noResize="1" noEditPoints="1" noAdjustHandles="1" noChangeArrowheads="1" noChangeShapeType="1" noTextEdit="1"/>
              </p:cNvSpPr>
              <p:nvPr/>
            </p:nvSpPr>
            <p:spPr>
              <a:xfrm>
                <a:off x="6378265" y="4219254"/>
                <a:ext cx="5330948" cy="2308324"/>
              </a:xfrm>
              <a:prstGeom prst="rect">
                <a:avLst/>
              </a:prstGeom>
              <a:blipFill>
                <a:blip r:embed="rId6"/>
                <a:stretch>
                  <a:fillRect l="-1663" t="-2186" r="-2613" b="-4372"/>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29E4DA8F-766E-9248-B8FD-79255BABB595}"/>
              </a:ext>
            </a:extLst>
          </p:cNvPr>
          <p:cNvCxnSpPr>
            <a:cxnSpLocks/>
          </p:cNvCxnSpPr>
          <p:nvPr/>
        </p:nvCxnSpPr>
        <p:spPr>
          <a:xfrm flipH="1">
            <a:off x="4235830" y="2681859"/>
            <a:ext cx="1886395" cy="483860"/>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8" name="Right Arrow 17">
            <a:extLst>
              <a:ext uri="{FF2B5EF4-FFF2-40B4-BE49-F238E27FC236}">
                <a16:creationId xmlns:a16="http://schemas.microsoft.com/office/drawing/2014/main" id="{08C4200D-0B0C-4F41-9D54-9CE1886E8158}"/>
              </a:ext>
            </a:extLst>
          </p:cNvPr>
          <p:cNvSpPr/>
          <p:nvPr/>
        </p:nvSpPr>
        <p:spPr>
          <a:xfrm flipH="1">
            <a:off x="5990586" y="3214411"/>
            <a:ext cx="529389" cy="429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id="{54CEF19C-884D-BD41-AE1B-CFDB15B778F3}"/>
              </a:ext>
            </a:extLst>
          </p:cNvPr>
          <p:cNvSpPr/>
          <p:nvPr/>
        </p:nvSpPr>
        <p:spPr>
          <a:xfrm rot="5400000">
            <a:off x="6011624" y="1203506"/>
            <a:ext cx="221202" cy="2819384"/>
          </a:xfrm>
          <a:prstGeom prst="rightBrace">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ooter Placeholder 11">
            <a:extLst>
              <a:ext uri="{FF2B5EF4-FFF2-40B4-BE49-F238E27FC236}">
                <a16:creationId xmlns:a16="http://schemas.microsoft.com/office/drawing/2014/main" id="{EE1DEEEE-F910-2C44-9BD6-3D4FAE40131C}"/>
              </a:ext>
            </a:extLst>
          </p:cNvPr>
          <p:cNvSpPr>
            <a:spLocks noGrp="1"/>
          </p:cNvSpPr>
          <p:nvPr>
            <p:ph type="ftr" sz="quarter" idx="11"/>
          </p:nvPr>
        </p:nvSpPr>
        <p:spPr/>
        <p:txBody>
          <a:bodyPr/>
          <a:lstStyle/>
          <a:p>
            <a:r>
              <a:rPr lang="en-US"/>
              <a:t>Brookhaven Forum 2021</a:t>
            </a:r>
            <a:endParaRPr lang="en-US" dirty="0"/>
          </a:p>
        </p:txBody>
      </p:sp>
      <p:sp>
        <p:nvSpPr>
          <p:cNvPr id="13" name="TextBox 12">
            <a:extLst>
              <a:ext uri="{FF2B5EF4-FFF2-40B4-BE49-F238E27FC236}">
                <a16:creationId xmlns:a16="http://schemas.microsoft.com/office/drawing/2014/main" id="{6680B114-5652-3641-8C78-DFDDECCEA93D}"/>
              </a:ext>
            </a:extLst>
          </p:cNvPr>
          <p:cNvSpPr txBox="1"/>
          <p:nvPr/>
        </p:nvSpPr>
        <p:spPr>
          <a:xfrm>
            <a:off x="9826580" y="-914400"/>
            <a:ext cx="184731" cy="369332"/>
          </a:xfrm>
          <a:prstGeom prst="rect">
            <a:avLst/>
          </a:prstGeom>
          <a:noFill/>
          <a:ln w="38100">
            <a:solidFill>
              <a:schemeClr val="tx1"/>
            </a:solidFill>
          </a:ln>
        </p:spPr>
        <p:txBody>
          <a:bodyPr wrap="none" rtlCol="0">
            <a:spAutoFit/>
          </a:bodyPr>
          <a:lstStyle/>
          <a:p>
            <a:endParaRPr lang="en-US" dirty="0"/>
          </a:p>
        </p:txBody>
      </p:sp>
      <p:sp>
        <p:nvSpPr>
          <p:cNvPr id="4" name="Date Placeholder 3">
            <a:extLst>
              <a:ext uri="{FF2B5EF4-FFF2-40B4-BE49-F238E27FC236}">
                <a16:creationId xmlns:a16="http://schemas.microsoft.com/office/drawing/2014/main" id="{2A32D359-3192-FE40-A518-1F31904A366A}"/>
              </a:ext>
            </a:extLst>
          </p:cNvPr>
          <p:cNvSpPr>
            <a:spLocks noGrp="1"/>
          </p:cNvSpPr>
          <p:nvPr>
            <p:ph type="dt" sz="half" idx="10"/>
          </p:nvPr>
        </p:nvSpPr>
        <p:spPr/>
        <p:txBody>
          <a:bodyPr/>
          <a:lstStyle/>
          <a:p>
            <a:r>
              <a:rPr lang="en-US"/>
              <a:t>Wenqiang Gu</a:t>
            </a:r>
            <a:endParaRPr lang="en-US" dirty="0"/>
          </a:p>
        </p:txBody>
      </p:sp>
      <p:pic>
        <p:nvPicPr>
          <p:cNvPr id="20" name="Picture 19" descr="Chart&#10;&#10;Description automatically generated">
            <a:extLst>
              <a:ext uri="{FF2B5EF4-FFF2-40B4-BE49-F238E27FC236}">
                <a16:creationId xmlns:a16="http://schemas.microsoft.com/office/drawing/2014/main" id="{AE9106E2-2F3A-3140-B734-5322BE1FBBF7}"/>
              </a:ext>
            </a:extLst>
          </p:cNvPr>
          <p:cNvPicPr>
            <a:picLocks noChangeAspect="1"/>
          </p:cNvPicPr>
          <p:nvPr/>
        </p:nvPicPr>
        <p:blipFill rotWithShape="1">
          <a:blip r:embed="rId7">
            <a:extLst>
              <a:ext uri="{28A0092B-C50C-407E-A947-70E740481C1C}">
                <a14:useLocalDpi xmlns:a14="http://schemas.microsoft.com/office/drawing/2010/main" val="0"/>
              </a:ext>
            </a:extLst>
          </a:blip>
          <a:srcRect r="6587" b="3436"/>
          <a:stretch/>
        </p:blipFill>
        <p:spPr>
          <a:xfrm>
            <a:off x="23473" y="3079697"/>
            <a:ext cx="2146354" cy="2053934"/>
          </a:xfrm>
          <a:prstGeom prst="rect">
            <a:avLst/>
          </a:prstGeom>
        </p:spPr>
      </p:pic>
      <p:sp>
        <p:nvSpPr>
          <p:cNvPr id="21" name="TextBox 20">
            <a:extLst>
              <a:ext uri="{FF2B5EF4-FFF2-40B4-BE49-F238E27FC236}">
                <a16:creationId xmlns:a16="http://schemas.microsoft.com/office/drawing/2014/main" id="{3533BF0A-6A7E-8E45-B3EC-867107888959}"/>
              </a:ext>
            </a:extLst>
          </p:cNvPr>
          <p:cNvSpPr txBox="1"/>
          <p:nvPr/>
        </p:nvSpPr>
        <p:spPr>
          <a:xfrm>
            <a:off x="669729" y="3489699"/>
            <a:ext cx="1495913" cy="307777"/>
          </a:xfrm>
          <a:prstGeom prst="rect">
            <a:avLst/>
          </a:prstGeom>
          <a:noFill/>
        </p:spPr>
        <p:txBody>
          <a:bodyPr wrap="square" rtlCol="0">
            <a:spAutoFit/>
          </a:bodyPr>
          <a:lstStyle/>
          <a:p>
            <a:pPr algn="r"/>
            <a:r>
              <a:rPr lang="en-US" sz="1400" b="1" dirty="0">
                <a:solidFill>
                  <a:srgbClr val="FF6C6C"/>
                </a:solidFill>
              </a:rPr>
              <a:t>Before Constraint</a:t>
            </a:r>
          </a:p>
        </p:txBody>
      </p:sp>
      <p:sp>
        <p:nvSpPr>
          <p:cNvPr id="5" name="Slide Number Placeholder 4">
            <a:extLst>
              <a:ext uri="{FF2B5EF4-FFF2-40B4-BE49-F238E27FC236}">
                <a16:creationId xmlns:a16="http://schemas.microsoft.com/office/drawing/2014/main" id="{E5B25B14-F374-AE4D-A3C4-700167437916}"/>
              </a:ext>
            </a:extLst>
          </p:cNvPr>
          <p:cNvSpPr>
            <a:spLocks noGrp="1"/>
          </p:cNvSpPr>
          <p:nvPr>
            <p:ph type="sldNum" sz="quarter" idx="12"/>
          </p:nvPr>
        </p:nvSpPr>
        <p:spPr/>
        <p:txBody>
          <a:bodyPr/>
          <a:lstStyle/>
          <a:p>
            <a:fld id="{A57F9112-1840-42A5-8E86-90BE042C0880}" type="slidenum">
              <a:rPr lang="en-US" smtClean="0"/>
              <a:pPr/>
              <a:t>13</a:t>
            </a:fld>
            <a:endParaRPr lang="en-US" dirty="0"/>
          </a:p>
        </p:txBody>
      </p:sp>
    </p:spTree>
    <p:extLst>
      <p:ext uri="{BB962C8B-B14F-4D97-AF65-F5344CB8AC3E}">
        <p14:creationId xmlns:p14="http://schemas.microsoft.com/office/powerpoint/2010/main" val="257179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BE24A439-5BDB-B04F-89BC-F37CEAF11D28}"/>
              </a:ext>
            </a:extLst>
          </p:cNvPr>
          <p:cNvSpPr/>
          <p:nvPr/>
        </p:nvSpPr>
        <p:spPr>
          <a:xfrm>
            <a:off x="5650173" y="5197439"/>
            <a:ext cx="5836636" cy="830998"/>
          </a:xfrm>
          <a:prstGeom prst="roundRect">
            <a:avLst>
              <a:gd name="adj" fmla="val 1056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169C5-96C2-D34F-AC4B-25BFF9C2D966}"/>
              </a:ext>
            </a:extLst>
          </p:cNvPr>
          <p:cNvSpPr>
            <a:spLocks noGrp="1"/>
          </p:cNvSpPr>
          <p:nvPr>
            <p:ph type="title"/>
          </p:nvPr>
        </p:nvSpPr>
        <p:spPr>
          <a:xfrm>
            <a:off x="774566" y="105472"/>
            <a:ext cx="10515600" cy="769046"/>
          </a:xfrm>
        </p:spPr>
        <p:txBody>
          <a:bodyPr>
            <a:normAutofit/>
          </a:bodyPr>
          <a:lstStyle/>
          <a:p>
            <a:r>
              <a:rPr lang="en-US" altLang="zh-CN" dirty="0"/>
              <a:t>Is the new method really working?</a:t>
            </a:r>
            <a:endParaRPr lang="en-US" dirty="0"/>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4BE99AED-F49E-FB47-879C-5E32195A8830}"/>
                  </a:ext>
                </a:extLst>
              </p:cNvPr>
              <p:cNvSpPr>
                <a:spLocks noGrp="1"/>
              </p:cNvSpPr>
              <p:nvPr>
                <p:ph idx="1"/>
              </p:nvPr>
            </p:nvSpPr>
            <p:spPr>
              <a:xfrm>
                <a:off x="4877745" y="3188547"/>
                <a:ext cx="7206018" cy="1374065"/>
              </a:xfrm>
            </p:spPr>
            <p:txBody>
              <a:bodyPr>
                <a:noAutofit/>
              </a:bodyPr>
              <a:lstStyle/>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𝜒</m:t>
                        </m:r>
                      </m:e>
                      <m:sup>
                        <m:r>
                          <a:rPr lang="en-US" sz="2400" i="1">
                            <a:latin typeface="Cambria Math" panose="02040503050406030204" pitchFamily="18" charset="0"/>
                          </a:rPr>
                          <m:t>2</m:t>
                        </m:r>
                      </m:sup>
                    </m:sSup>
                  </m:oMath>
                </a14:m>
                <a:r>
                  <a:rPr lang="el-GR" sz="2400" dirty="0"/>
                  <a:t>/</a:t>
                </a:r>
                <a:r>
                  <a:rPr lang="en-US" sz="2400" dirty="0" err="1"/>
                  <a:t>ndf</a:t>
                </a:r>
                <a:r>
                  <a:rPr lang="en-US" sz="2400" dirty="0"/>
                  <a:t> has a significant increase with a shift of ∼15% in the hadronic energy fraction allocated to protons (mimicking a variation of the proton-inelastic cross section) </a:t>
                </a:r>
              </a:p>
            </p:txBody>
          </p:sp>
        </mc:Choice>
        <mc:Fallback xmlns="">
          <p:sp>
            <p:nvSpPr>
              <p:cNvPr id="14" name="Content Placeholder 2">
                <a:extLst>
                  <a:ext uri="{FF2B5EF4-FFF2-40B4-BE49-F238E27FC236}">
                    <a16:creationId xmlns:a16="http://schemas.microsoft.com/office/drawing/2014/main" id="{4BE99AED-F49E-FB47-879C-5E32195A8830}"/>
                  </a:ext>
                </a:extLst>
              </p:cNvPr>
              <p:cNvSpPr>
                <a:spLocks noGrp="1" noRot="1" noChangeAspect="1" noMove="1" noResize="1" noEditPoints="1" noAdjustHandles="1" noChangeArrowheads="1" noChangeShapeType="1" noTextEdit="1"/>
              </p:cNvSpPr>
              <p:nvPr>
                <p:ph idx="1"/>
              </p:nvPr>
            </p:nvSpPr>
            <p:spPr>
              <a:xfrm>
                <a:off x="4877745" y="3188547"/>
                <a:ext cx="7206018" cy="1374065"/>
              </a:xfrm>
              <a:blipFill>
                <a:blip r:embed="rId3"/>
                <a:stretch>
                  <a:fillRect l="-1232" t="-5505" b="-1192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5E6FBC31-D8E8-BC43-8CFD-34CECC26BA19}"/>
              </a:ext>
            </a:extLst>
          </p:cNvPr>
          <p:cNvSpPr>
            <a:spLocks noGrp="1"/>
          </p:cNvSpPr>
          <p:nvPr>
            <p:ph type="ftr" sz="quarter" idx="11"/>
          </p:nvPr>
        </p:nvSpPr>
        <p:spPr/>
        <p:txBody>
          <a:bodyPr/>
          <a:lstStyle/>
          <a:p>
            <a:r>
              <a:rPr lang="en-US"/>
              <a:t>Brookhaven Forum 2021</a:t>
            </a:r>
            <a:endParaRPr lang="en-US" dirty="0"/>
          </a:p>
        </p:txBody>
      </p:sp>
      <p:grpSp>
        <p:nvGrpSpPr>
          <p:cNvPr id="8" name="Group 7">
            <a:extLst>
              <a:ext uri="{FF2B5EF4-FFF2-40B4-BE49-F238E27FC236}">
                <a16:creationId xmlns:a16="http://schemas.microsoft.com/office/drawing/2014/main" id="{ADCBD0E4-AF5B-B944-A54F-78050ABA65CC}"/>
              </a:ext>
            </a:extLst>
          </p:cNvPr>
          <p:cNvGrpSpPr/>
          <p:nvPr/>
        </p:nvGrpSpPr>
        <p:grpSpPr>
          <a:xfrm>
            <a:off x="174912" y="1228648"/>
            <a:ext cx="4150287" cy="3755022"/>
            <a:chOff x="153239" y="2849964"/>
            <a:chExt cx="4150287" cy="3755022"/>
          </a:xfrm>
        </p:grpSpPr>
        <p:pic>
          <p:nvPicPr>
            <p:cNvPr id="11" name="Picture 10">
              <a:extLst>
                <a:ext uri="{FF2B5EF4-FFF2-40B4-BE49-F238E27FC236}">
                  <a16:creationId xmlns:a16="http://schemas.microsoft.com/office/drawing/2014/main" id="{4B472B1B-D05A-473C-9302-8AA7BE09A12D}"/>
                </a:ext>
              </a:extLst>
            </p:cNvPr>
            <p:cNvPicPr>
              <a:picLocks noChangeAspect="1"/>
            </p:cNvPicPr>
            <p:nvPr/>
          </p:nvPicPr>
          <p:blipFill>
            <a:blip r:embed="rId4"/>
            <a:stretch>
              <a:fillRect/>
            </a:stretch>
          </p:blipFill>
          <p:spPr>
            <a:xfrm>
              <a:off x="153239" y="2849964"/>
              <a:ext cx="4150287" cy="3755022"/>
            </a:xfrm>
            <a:prstGeom prst="rect">
              <a:avLst/>
            </a:prstGeom>
          </p:spPr>
        </p:pic>
        <p:sp>
          <p:nvSpPr>
            <p:cNvPr id="13" name="Up Arrow 12">
              <a:extLst>
                <a:ext uri="{FF2B5EF4-FFF2-40B4-BE49-F238E27FC236}">
                  <a16:creationId xmlns:a16="http://schemas.microsoft.com/office/drawing/2014/main" id="{0E1CD1F5-2BB6-5D49-9EF1-1D3CC316936F}"/>
                </a:ext>
              </a:extLst>
            </p:cNvPr>
            <p:cNvSpPr/>
            <p:nvPr/>
          </p:nvSpPr>
          <p:spPr>
            <a:xfrm>
              <a:off x="1808406" y="4007998"/>
              <a:ext cx="202066" cy="2730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FF"/>
                </a:solidFill>
              </a:endParaRPr>
            </a:p>
          </p:txBody>
        </p:sp>
        <p:sp>
          <p:nvSpPr>
            <p:cNvPr id="16" name="TextBox 15">
              <a:extLst>
                <a:ext uri="{FF2B5EF4-FFF2-40B4-BE49-F238E27FC236}">
                  <a16:creationId xmlns:a16="http://schemas.microsoft.com/office/drawing/2014/main" id="{10BFD08A-4316-4F45-9497-E26E6BDE001D}"/>
                </a:ext>
              </a:extLst>
            </p:cNvPr>
            <p:cNvSpPr txBox="1"/>
            <p:nvPr/>
          </p:nvSpPr>
          <p:spPr>
            <a:xfrm>
              <a:off x="2998839" y="2954017"/>
              <a:ext cx="1163341" cy="400110"/>
            </a:xfrm>
            <a:prstGeom prst="rect">
              <a:avLst/>
            </a:prstGeom>
            <a:solidFill>
              <a:srgbClr val="FFFF00"/>
            </a:solidFill>
          </p:spPr>
          <p:txBody>
            <a:bodyPr wrap="square" rtlCol="0">
              <a:spAutoFit/>
            </a:bodyPr>
            <a:lstStyle/>
            <a:p>
              <a:pPr algn="ctr"/>
              <a:r>
                <a:rPr lang="en-US" sz="2000" b="1" dirty="0">
                  <a:cs typeface="Arial" panose="020B0604020202020204" pitchFamily="34" charset="0"/>
                </a:rPr>
                <a:t>fake data</a:t>
              </a:r>
            </a:p>
          </p:txBody>
        </p:sp>
        <p:sp>
          <p:nvSpPr>
            <p:cNvPr id="7" name="TextBox 6">
              <a:extLst>
                <a:ext uri="{FF2B5EF4-FFF2-40B4-BE49-F238E27FC236}">
                  <a16:creationId xmlns:a16="http://schemas.microsoft.com/office/drawing/2014/main" id="{833D77F6-3BD9-D846-AB20-F5D239076421}"/>
                </a:ext>
              </a:extLst>
            </p:cNvPr>
            <p:cNvSpPr txBox="1"/>
            <p:nvPr/>
          </p:nvSpPr>
          <p:spPr>
            <a:xfrm>
              <a:off x="839157" y="4513524"/>
              <a:ext cx="427498" cy="369332"/>
            </a:xfrm>
            <a:prstGeom prst="rect">
              <a:avLst/>
            </a:prstGeom>
            <a:noFill/>
          </p:spPr>
          <p:txBody>
            <a:bodyPr wrap="square" rtlCol="0">
              <a:spAutoFit/>
            </a:bodyPr>
            <a:lstStyle/>
            <a:p>
              <a:r>
                <a:rPr lang="en-US" dirty="0"/>
                <a:t>FC</a:t>
              </a:r>
            </a:p>
          </p:txBody>
        </p:sp>
        <p:sp>
          <p:nvSpPr>
            <p:cNvPr id="15" name="TextBox 14">
              <a:extLst>
                <a:ext uri="{FF2B5EF4-FFF2-40B4-BE49-F238E27FC236}">
                  <a16:creationId xmlns:a16="http://schemas.microsoft.com/office/drawing/2014/main" id="{C2BAAA04-952D-DE47-A306-68C39371912B}"/>
                </a:ext>
              </a:extLst>
            </p:cNvPr>
            <p:cNvSpPr txBox="1"/>
            <p:nvPr/>
          </p:nvSpPr>
          <p:spPr>
            <a:xfrm>
              <a:off x="2571341" y="4540988"/>
              <a:ext cx="427498" cy="369332"/>
            </a:xfrm>
            <a:prstGeom prst="rect">
              <a:avLst/>
            </a:prstGeom>
            <a:noFill/>
          </p:spPr>
          <p:txBody>
            <a:bodyPr wrap="square" rtlCol="0">
              <a:spAutoFit/>
            </a:bodyPr>
            <a:lstStyle/>
            <a:p>
              <a:r>
                <a:rPr lang="en-US" dirty="0"/>
                <a:t>PC</a:t>
              </a:r>
            </a:p>
          </p:txBody>
        </p:sp>
      </p:grpSp>
      <p:sp>
        <p:nvSpPr>
          <p:cNvPr id="23" name="Date Placeholder 22">
            <a:extLst>
              <a:ext uri="{FF2B5EF4-FFF2-40B4-BE49-F238E27FC236}">
                <a16:creationId xmlns:a16="http://schemas.microsoft.com/office/drawing/2014/main" id="{DFA77E80-8B15-6040-A06F-2D5E034D164C}"/>
              </a:ext>
            </a:extLst>
          </p:cNvPr>
          <p:cNvSpPr>
            <a:spLocks noGrp="1"/>
          </p:cNvSpPr>
          <p:nvPr>
            <p:ph type="dt" sz="half" idx="10"/>
          </p:nvPr>
        </p:nvSpPr>
        <p:spPr/>
        <p:txBody>
          <a:bodyPr/>
          <a:lstStyle/>
          <a:p>
            <a:r>
              <a:rPr lang="en-US"/>
              <a:t>Wenqiang Gu</a:t>
            </a:r>
            <a:endParaRPr lang="en-US" dirty="0"/>
          </a:p>
        </p:txBody>
      </p:sp>
      <p:pic>
        <p:nvPicPr>
          <p:cNvPr id="17" name="Picture 16">
            <a:extLst>
              <a:ext uri="{FF2B5EF4-FFF2-40B4-BE49-F238E27FC236}">
                <a16:creationId xmlns:a16="http://schemas.microsoft.com/office/drawing/2014/main" id="{7117AEB5-57D1-6D44-861A-F3C2BCD64B80}"/>
              </a:ext>
            </a:extLst>
          </p:cNvPr>
          <p:cNvPicPr>
            <a:picLocks noChangeAspect="1"/>
          </p:cNvPicPr>
          <p:nvPr/>
        </p:nvPicPr>
        <p:blipFill rotWithShape="1">
          <a:blip r:embed="rId5"/>
          <a:srcRect l="2789" t="3918" r="1979" b="6025"/>
          <a:stretch/>
        </p:blipFill>
        <p:spPr>
          <a:xfrm>
            <a:off x="4877745" y="1291752"/>
            <a:ext cx="7162107" cy="1563836"/>
          </a:xfrm>
          <a:prstGeom prst="rect">
            <a:avLst/>
          </a:prstGeom>
        </p:spPr>
      </p:pic>
      <p:sp>
        <p:nvSpPr>
          <p:cNvPr id="4" name="Rectangle 3">
            <a:extLst>
              <a:ext uri="{FF2B5EF4-FFF2-40B4-BE49-F238E27FC236}">
                <a16:creationId xmlns:a16="http://schemas.microsoft.com/office/drawing/2014/main" id="{0E25F1F1-E5DF-EE43-937D-1D1F0E01A8FE}"/>
              </a:ext>
            </a:extLst>
          </p:cNvPr>
          <p:cNvSpPr/>
          <p:nvPr/>
        </p:nvSpPr>
        <p:spPr>
          <a:xfrm>
            <a:off x="5654779" y="5197440"/>
            <a:ext cx="5836636" cy="830997"/>
          </a:xfrm>
          <a:prstGeom prst="rect">
            <a:avLst/>
          </a:prstGeom>
        </p:spPr>
        <p:txBody>
          <a:bodyPr wrap="square">
            <a:spAutoFit/>
          </a:bodyPr>
          <a:lstStyle/>
          <a:p>
            <a:r>
              <a:rPr lang="en-US" sz="2400" b="1" dirty="0">
                <a:solidFill>
                  <a:srgbClr val="0000FF"/>
                </a:solidFill>
              </a:rPr>
              <a:t>The conditional constraint approach is sensitive to the underlying model difference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7D1D92-DF64-F14A-81D1-55F35F1E2129}"/>
                  </a:ext>
                </a:extLst>
              </p:cNvPr>
              <p:cNvSpPr/>
              <p:nvPr/>
            </p:nvSpPr>
            <p:spPr>
              <a:xfrm>
                <a:off x="174913" y="5197439"/>
                <a:ext cx="4410736" cy="1203856"/>
              </a:xfrm>
              <a:prstGeom prst="rect">
                <a:avLst/>
              </a:prstGeom>
            </p:spPr>
            <p:txBody>
              <a:bodyPr wrap="square">
                <a:spAutoFit/>
              </a:bodyPr>
              <a:lstStyle/>
              <a:p>
                <a:pPr marL="285750" indent="-285750">
                  <a:buFont typeface="Arial" panose="020B0604020202020204" pitchFamily="34" charset="0"/>
                  <a:buChar char="•"/>
                </a:pPr>
                <a:r>
                  <a:rPr lang="en-US" sz="2400" dirty="0"/>
                  <a:t>Fake data (GENIE v2) shows a poor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𝜒</m:t>
                        </m:r>
                      </m:e>
                      <m:sup>
                        <m:r>
                          <a:rPr lang="en-US" sz="2400" i="1">
                            <a:latin typeface="Cambria Math" panose="02040503050406030204" pitchFamily="18" charset="0"/>
                          </a:rPr>
                          <m:t>2</m:t>
                        </m:r>
                      </m:sup>
                    </m:sSup>
                  </m:oMath>
                </a14:m>
                <a:r>
                  <a:rPr lang="en-US" sz="2400" dirty="0"/>
                  <a:t>/</a:t>
                </a:r>
                <a:r>
                  <a:rPr lang="en-US" sz="2400" dirty="0" err="1"/>
                  <a:t>ndf</a:t>
                </a:r>
                <a:r>
                  <a:rPr lang="en-US" sz="2400" dirty="0"/>
                  <a:t> for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𝐸</m:t>
                        </m:r>
                      </m:e>
                      <m:sub>
                        <m:r>
                          <m:rPr>
                            <m:sty m:val="p"/>
                          </m:rPr>
                          <a:rPr lang="en-US" sz="2400" i="1">
                            <a:latin typeface="Cambria Math" panose="02040503050406030204" pitchFamily="18" charset="0"/>
                          </a:rPr>
                          <m:t>had</m:t>
                        </m:r>
                      </m:sub>
                      <m:sup>
                        <m:r>
                          <m:rPr>
                            <m:sty m:val="p"/>
                          </m:rPr>
                          <a:rPr lang="en-US" sz="2400" i="1">
                            <a:latin typeface="Cambria Math" panose="02040503050406030204" pitchFamily="18" charset="0"/>
                          </a:rPr>
                          <m:t>rec</m:t>
                        </m:r>
                      </m:sup>
                    </m:sSubSup>
                  </m:oMath>
                </a14:m>
                <a:r>
                  <a:rPr lang="en-US" sz="2400" dirty="0"/>
                  <a:t> after constraint to muon kinematics</a:t>
                </a:r>
              </a:p>
            </p:txBody>
          </p:sp>
        </mc:Choice>
        <mc:Fallback xmlns="">
          <p:sp>
            <p:nvSpPr>
              <p:cNvPr id="6" name="Rectangle 5">
                <a:extLst>
                  <a:ext uri="{FF2B5EF4-FFF2-40B4-BE49-F238E27FC236}">
                    <a16:creationId xmlns:a16="http://schemas.microsoft.com/office/drawing/2014/main" id="{DD7D1D92-DF64-F14A-81D1-55F35F1E2129}"/>
                  </a:ext>
                </a:extLst>
              </p:cNvPr>
              <p:cNvSpPr>
                <a:spLocks noRot="1" noChangeAspect="1" noMove="1" noResize="1" noEditPoints="1" noAdjustHandles="1" noChangeArrowheads="1" noChangeShapeType="1" noTextEdit="1"/>
              </p:cNvSpPr>
              <p:nvPr/>
            </p:nvSpPr>
            <p:spPr>
              <a:xfrm>
                <a:off x="174913" y="5197439"/>
                <a:ext cx="4410736" cy="1203856"/>
              </a:xfrm>
              <a:prstGeom prst="rect">
                <a:avLst/>
              </a:prstGeom>
              <a:blipFill>
                <a:blip r:embed="rId6"/>
                <a:stretch>
                  <a:fillRect l="-1724" t="-4167" b="-937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1CE05A7-E1E5-134E-AB6D-2C819130CCC7}"/>
              </a:ext>
            </a:extLst>
          </p:cNvPr>
          <p:cNvSpPr>
            <a:spLocks noGrp="1"/>
          </p:cNvSpPr>
          <p:nvPr>
            <p:ph type="sldNum" sz="quarter" idx="12"/>
          </p:nvPr>
        </p:nvSpPr>
        <p:spPr/>
        <p:txBody>
          <a:bodyPr/>
          <a:lstStyle/>
          <a:p>
            <a:fld id="{A57F9112-1840-42A5-8E86-90BE042C0880}" type="slidenum">
              <a:rPr lang="en-US" smtClean="0"/>
              <a:pPr/>
              <a:t>14</a:t>
            </a:fld>
            <a:endParaRPr lang="en-US" dirty="0"/>
          </a:p>
        </p:txBody>
      </p:sp>
    </p:spTree>
    <p:extLst>
      <p:ext uri="{BB962C8B-B14F-4D97-AF65-F5344CB8AC3E}">
        <p14:creationId xmlns:p14="http://schemas.microsoft.com/office/powerpoint/2010/main" val="2513147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446AC3-3440-C343-A67A-FD60A2F7BB5D}"/>
              </a:ext>
            </a:extLst>
          </p:cNvPr>
          <p:cNvSpPr>
            <a:spLocks noGrp="1"/>
          </p:cNvSpPr>
          <p:nvPr>
            <p:ph type="title"/>
          </p:nvPr>
        </p:nvSpPr>
        <p:spPr/>
        <p:txBody>
          <a:bodyPr/>
          <a:lstStyle/>
          <a:p>
            <a:r>
              <a:rPr lang="en-US" dirty="0"/>
              <a:t>Cross Section Unfolding</a:t>
            </a:r>
          </a:p>
        </p:txBody>
      </p:sp>
      <p:sp>
        <p:nvSpPr>
          <p:cNvPr id="7" name="Text Placeholder 6">
            <a:extLst>
              <a:ext uri="{FF2B5EF4-FFF2-40B4-BE49-F238E27FC236}">
                <a16:creationId xmlns:a16="http://schemas.microsoft.com/office/drawing/2014/main" id="{CB2B47D6-9CE2-9E4B-BC9B-2D9642A2349F}"/>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B52313CC-373B-8746-ACF3-7A8567E26B41}"/>
              </a:ext>
            </a:extLst>
          </p:cNvPr>
          <p:cNvSpPr>
            <a:spLocks noGrp="1"/>
          </p:cNvSpPr>
          <p:nvPr>
            <p:ph type="dt" sz="half" idx="10"/>
          </p:nvPr>
        </p:nvSpPr>
        <p:spPr/>
        <p:txBody>
          <a:bodyPr/>
          <a:lstStyle/>
          <a:p>
            <a:r>
              <a:rPr lang="en-US"/>
              <a:t>Wenqiang Gu</a:t>
            </a:r>
            <a:endParaRPr lang="en-US" dirty="0"/>
          </a:p>
        </p:txBody>
      </p:sp>
      <p:sp>
        <p:nvSpPr>
          <p:cNvPr id="5" name="Footer Placeholder 4">
            <a:extLst>
              <a:ext uri="{FF2B5EF4-FFF2-40B4-BE49-F238E27FC236}">
                <a16:creationId xmlns:a16="http://schemas.microsoft.com/office/drawing/2014/main" id="{1EC909EF-C129-1B47-A257-61E9B0644206}"/>
              </a:ext>
            </a:extLst>
          </p:cNvPr>
          <p:cNvSpPr>
            <a:spLocks noGrp="1"/>
          </p:cNvSpPr>
          <p:nvPr>
            <p:ph type="ftr" sz="quarter" idx="11"/>
          </p:nvPr>
        </p:nvSpPr>
        <p:spPr/>
        <p:txBody>
          <a:bodyPr/>
          <a:lstStyle/>
          <a:p>
            <a:r>
              <a:rPr lang="en-US"/>
              <a:t>Brookhaven Forum 2021</a:t>
            </a:r>
            <a:endParaRPr lang="en-US" dirty="0"/>
          </a:p>
        </p:txBody>
      </p:sp>
      <p:sp>
        <p:nvSpPr>
          <p:cNvPr id="2" name="Slide Number Placeholder 1">
            <a:extLst>
              <a:ext uri="{FF2B5EF4-FFF2-40B4-BE49-F238E27FC236}">
                <a16:creationId xmlns:a16="http://schemas.microsoft.com/office/drawing/2014/main" id="{478994A0-8E4F-6D4C-B0F4-4507064DF09A}"/>
              </a:ext>
            </a:extLst>
          </p:cNvPr>
          <p:cNvSpPr>
            <a:spLocks noGrp="1"/>
          </p:cNvSpPr>
          <p:nvPr>
            <p:ph type="sldNum" sz="quarter" idx="12"/>
          </p:nvPr>
        </p:nvSpPr>
        <p:spPr/>
        <p:txBody>
          <a:bodyPr/>
          <a:lstStyle/>
          <a:p>
            <a:fld id="{A57F9112-1840-42A5-8E86-90BE042C0880}" type="slidenum">
              <a:rPr lang="en-US" smtClean="0"/>
              <a:t>15</a:t>
            </a:fld>
            <a:endParaRPr lang="en-US"/>
          </a:p>
        </p:txBody>
      </p:sp>
    </p:spTree>
    <p:extLst>
      <p:ext uri="{BB962C8B-B14F-4D97-AF65-F5344CB8AC3E}">
        <p14:creationId xmlns:p14="http://schemas.microsoft.com/office/powerpoint/2010/main" val="4176140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5F3219C-7310-49F1-B478-0E3F00B374EE}"/>
                  </a:ext>
                </a:extLst>
              </p:cNvPr>
              <p:cNvSpPr>
                <a:spLocks noGrp="1"/>
              </p:cNvSpPr>
              <p:nvPr>
                <p:ph type="title"/>
              </p:nvPr>
            </p:nvSpPr>
            <p:spPr/>
            <p:txBody>
              <a:bodyPr>
                <a:normAutofit/>
              </a:bodyPr>
              <a:lstStyle/>
              <a:p>
                <a:r>
                  <a:rPr lang="en-US" dirty="0"/>
                  <a:t>Towards </a:t>
                </a:r>
                <a14:m>
                  <m:oMath xmlns:m="http://schemas.openxmlformats.org/officeDocument/2006/math">
                    <m:r>
                      <m:rPr>
                        <m:sty m:val="p"/>
                      </m:rPr>
                      <a:rPr lang="en-US" b="0" i="0" smtClean="0">
                        <a:latin typeface="Cambria Math" panose="02040503050406030204" pitchFamily="18" charset="0"/>
                      </a:rPr>
                      <m:t>σ</m:t>
                    </m:r>
                    <m:r>
                      <a:rPr lang="en-US" b="0" i="0" smtClean="0">
                        <a:latin typeface="Cambria Math" panose="02040503050406030204" pitchFamily="18" charset="0"/>
                      </a:rPr>
                      <m:t>(</m:t>
                    </m:r>
                    <m:r>
                      <a:rPr lang="en-US" b="0" i="1" smtClean="0">
                        <a:latin typeface="Cambria Math" panose="02040503050406030204" pitchFamily="18" charset="0"/>
                      </a:rPr>
                      <m:t>𝐸</m:t>
                    </m:r>
                    <m:r>
                      <a:rPr lang="en-US" b="0" i="0" smtClean="0">
                        <a:latin typeface="Cambria Math" panose="02040503050406030204" pitchFamily="18" charset="0"/>
                      </a:rPr>
                      <m:t>)</m:t>
                    </m:r>
                  </m:oMath>
                </a14:m>
                <a:r>
                  <a:rPr lang="en-US" dirty="0"/>
                  <a:t> with Unfolding</a:t>
                </a:r>
              </a:p>
            </p:txBody>
          </p:sp>
        </mc:Choice>
        <mc:Fallback xmlns="">
          <p:sp>
            <p:nvSpPr>
              <p:cNvPr id="2" name="Title 1">
                <a:extLst>
                  <a:ext uri="{FF2B5EF4-FFF2-40B4-BE49-F238E27FC236}">
                    <a16:creationId xmlns:a16="http://schemas.microsoft.com/office/drawing/2014/main" id="{F5F3219C-7310-49F1-B478-0E3F00B374EE}"/>
                  </a:ext>
                </a:extLst>
              </p:cNvPr>
              <p:cNvSpPr>
                <a:spLocks noGrp="1" noRot="1" noChangeAspect="1" noMove="1" noResize="1" noEditPoints="1" noAdjustHandles="1" noChangeArrowheads="1" noChangeShapeType="1" noTextEdit="1"/>
              </p:cNvSpPr>
              <p:nvPr>
                <p:ph type="title"/>
              </p:nvPr>
            </p:nvSpPr>
            <p:spPr>
              <a:blipFill>
                <a:blip r:embed="rId3"/>
                <a:stretch>
                  <a:fillRect l="-2221" t="-26957" b="-4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6664AE-DD5D-4842-B95F-842D6C18636F}"/>
                  </a:ext>
                </a:extLst>
              </p:cNvPr>
              <p:cNvSpPr>
                <a:spLocks noGrp="1"/>
              </p:cNvSpPr>
              <p:nvPr>
                <p:ph idx="1"/>
              </p:nvPr>
            </p:nvSpPr>
            <p:spPr/>
            <p:txBody>
              <a:bodyPr/>
              <a:lstStyle/>
              <a:p>
                <a:r>
                  <a:rPr lang="en-US" dirty="0"/>
                  <a:t>Understanding the cross section as a function of energy, </a:t>
                </a:r>
                <a14:m>
                  <m:oMath xmlns:m="http://schemas.openxmlformats.org/officeDocument/2006/math">
                    <m:r>
                      <a:rPr lang="en-US" b="0" i="1" smtClean="0">
                        <a:solidFill>
                          <a:schemeClr val="tx1"/>
                        </a:solidFill>
                        <a:latin typeface="Cambria Math" panose="02040503050406030204" pitchFamily="18" charset="0"/>
                      </a:rPr>
                      <m:t>𝜎</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oMath>
                </a14:m>
                <a:r>
                  <a:rPr lang="en-US" dirty="0">
                    <a:solidFill>
                      <a:schemeClr val="tx1"/>
                    </a:solidFill>
                  </a:rPr>
                  <a:t>, </a:t>
                </a:r>
                <a:r>
                  <a:rPr lang="en-US" dirty="0"/>
                  <a:t>is crucial for oscillation measurements</a:t>
                </a:r>
              </a:p>
              <a:p>
                <a:r>
                  <a:rPr lang="en-US" dirty="0">
                    <a:solidFill>
                      <a:srgbClr val="0000FF"/>
                    </a:solidFill>
                  </a:rPr>
                  <a:t>We measure </a:t>
                </a:r>
                <a14:m>
                  <m:oMath xmlns:m="http://schemas.openxmlformats.org/officeDocument/2006/math">
                    <m:r>
                      <a:rPr lang="en-US" b="0" i="1" smtClean="0">
                        <a:solidFill>
                          <a:srgbClr val="0000FF"/>
                        </a:solidFill>
                        <a:latin typeface="Cambria Math" panose="02040503050406030204" pitchFamily="18" charset="0"/>
                      </a:rPr>
                      <m:t>𝜎</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𝐸</m:t>
                    </m:r>
                    <m:r>
                      <a:rPr lang="en-US" b="0" i="1" smtClean="0">
                        <a:solidFill>
                          <a:srgbClr val="0000FF"/>
                        </a:solidFill>
                        <a:latin typeface="Cambria Math" panose="02040503050406030204" pitchFamily="18" charset="0"/>
                      </a:rPr>
                      <m:t>)</m:t>
                    </m:r>
                  </m:oMath>
                </a14:m>
                <a:r>
                  <a:rPr lang="en-US" dirty="0">
                    <a:solidFill>
                      <a:srgbClr val="0000FF"/>
                    </a:solidFill>
                  </a:rPr>
                  <a:t> using Wiener-SVD unfolding </a:t>
                </a:r>
                <a:r>
                  <a:rPr lang="en-US" sz="2400" dirty="0">
                    <a:solidFill>
                      <a:srgbClr val="0000FF"/>
                    </a:solidFill>
                  </a:rPr>
                  <a:t>[JINST, 12, P10002 (2017)]</a:t>
                </a:r>
                <a:endParaRPr lang="en-US" dirty="0">
                  <a:solidFill>
                    <a:srgbClr val="0000FF"/>
                  </a:solidFill>
                </a:endParaRPr>
              </a:p>
              <a:p>
                <a:pPr lvl="1"/>
                <a:r>
                  <a:rPr lang="en-US" dirty="0">
                    <a:solidFill>
                      <a:srgbClr val="0000FF"/>
                    </a:solidFill>
                  </a:rPr>
                  <a:t>Simplify procedure and maximize S/N ratio</a:t>
                </a:r>
              </a:p>
              <a:p>
                <a:endParaRPr lang="en-US" dirty="0">
                  <a:solidFill>
                    <a:schemeClr val="bg1">
                      <a:lumMod val="50000"/>
                    </a:schemeClr>
                  </a:solidFill>
                </a:endParaRPr>
              </a:p>
            </p:txBody>
          </p:sp>
        </mc:Choice>
        <mc:Fallback xmlns="">
          <p:sp>
            <p:nvSpPr>
              <p:cNvPr id="3" name="Content Placeholder 2">
                <a:extLst>
                  <a:ext uri="{FF2B5EF4-FFF2-40B4-BE49-F238E27FC236}">
                    <a16:creationId xmlns:a16="http://schemas.microsoft.com/office/drawing/2014/main" id="{A66664AE-DD5D-4842-B95F-842D6C18636F}"/>
                  </a:ext>
                </a:extLst>
              </p:cNvPr>
              <p:cNvSpPr>
                <a:spLocks noGrp="1" noRot="1" noChangeAspect="1" noMove="1" noResize="1" noEditPoints="1" noAdjustHandles="1" noChangeArrowheads="1" noChangeShapeType="1" noTextEdit="1"/>
              </p:cNvSpPr>
              <p:nvPr>
                <p:ph idx="1"/>
              </p:nvPr>
            </p:nvSpPr>
            <p:spPr>
              <a:blipFill>
                <a:blip r:embed="rId4"/>
                <a:stretch>
                  <a:fillRect l="-1040" t="-211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A4C9CEA-BD6C-4B8B-B8B1-04BD85542685}"/>
              </a:ext>
            </a:extLst>
          </p:cNvPr>
          <p:cNvSpPr>
            <a:spLocks noGrp="1"/>
          </p:cNvSpPr>
          <p:nvPr>
            <p:ph type="ftr" sz="quarter" idx="11"/>
          </p:nvPr>
        </p:nvSpPr>
        <p:spPr/>
        <p:txBody>
          <a:bodyPr/>
          <a:lstStyle/>
          <a:p>
            <a:r>
              <a:rPr lang="en-US"/>
              <a:t>Brookhaven Forum 2021</a:t>
            </a:r>
            <a:endParaRPr lang="en-US" dirty="0"/>
          </a:p>
        </p:txBody>
      </p:sp>
      <p:pic>
        <p:nvPicPr>
          <p:cNvPr id="9" name="Picture 8">
            <a:extLst>
              <a:ext uri="{FF2B5EF4-FFF2-40B4-BE49-F238E27FC236}">
                <a16:creationId xmlns:a16="http://schemas.microsoft.com/office/drawing/2014/main" id="{2C5DCEB6-711F-430D-ADE8-5B9A4FFEA811}"/>
              </a:ext>
            </a:extLst>
          </p:cNvPr>
          <p:cNvPicPr>
            <a:picLocks noChangeAspect="1"/>
          </p:cNvPicPr>
          <p:nvPr/>
        </p:nvPicPr>
        <p:blipFill rotWithShape="1">
          <a:blip r:embed="rId5"/>
          <a:srcRect b="35183"/>
          <a:stretch/>
        </p:blipFill>
        <p:spPr>
          <a:xfrm>
            <a:off x="915764" y="3739030"/>
            <a:ext cx="4487670" cy="2033426"/>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935509E-F2BD-49B0-B049-0B2620AF84E6}"/>
                  </a:ext>
                </a:extLst>
              </p:cNvPr>
              <p:cNvSpPr txBox="1"/>
              <p:nvPr/>
            </p:nvSpPr>
            <p:spPr>
              <a:xfrm>
                <a:off x="6365889" y="3975179"/>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dirty="0"/>
              </a:p>
            </p:txBody>
          </p:sp>
        </mc:Choice>
        <mc:Fallback xmlns="">
          <p:sp>
            <p:nvSpPr>
              <p:cNvPr id="32" name="TextBox 31">
                <a:extLst>
                  <a:ext uri="{FF2B5EF4-FFF2-40B4-BE49-F238E27FC236}">
                    <a16:creationId xmlns:a16="http://schemas.microsoft.com/office/drawing/2014/main" id="{0935509E-F2BD-49B0-B049-0B2620AF84E6}"/>
                  </a:ext>
                </a:extLst>
              </p:cNvPr>
              <p:cNvSpPr txBox="1">
                <a:spLocks noRot="1" noChangeAspect="1" noMove="1" noResize="1" noEditPoints="1" noAdjustHandles="1" noChangeArrowheads="1" noChangeShapeType="1" noTextEdit="1"/>
              </p:cNvSpPr>
              <p:nvPr/>
            </p:nvSpPr>
            <p:spPr>
              <a:xfrm>
                <a:off x="6365889" y="3975179"/>
                <a:ext cx="3575021" cy="1192762"/>
              </a:xfrm>
              <a:prstGeom prst="rect">
                <a:avLst/>
              </a:prstGeom>
              <a:blipFill>
                <a:blip r:embed="rId6"/>
                <a:stretch>
                  <a:fillRect l="-7746" t="-120619" b="-16288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E33D957-63C5-48B0-9D58-BD6D7BC938BB}"/>
                  </a:ext>
                </a:extLst>
              </p:cNvPr>
              <p:cNvSpPr txBox="1"/>
              <p:nvPr/>
            </p:nvSpPr>
            <p:spPr>
              <a:xfrm>
                <a:off x="10499536" y="4189826"/>
                <a:ext cx="1566044"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i="1" smtClean="0">
                          <a:solidFill>
                            <a:srgbClr val="000000"/>
                          </a:solidFill>
                          <a:latin typeface="Cambria Math" panose="02040503050406030204" pitchFamily="18" charset="0"/>
                        </a:rPr>
                        <m:t>𝑖</m:t>
                      </m:r>
                      <m:r>
                        <a:rPr lang="en-US" sz="1800" i="1" smtClean="0">
                          <a:solidFill>
                            <a:srgbClr val="000000"/>
                          </a:solidFill>
                          <a:latin typeface="Cambria Math" panose="02040503050406030204" pitchFamily="18" charset="0"/>
                        </a:rPr>
                        <m:t>:</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𝑟𝑒𝑐</m:t>
                          </m:r>
                        </m:sub>
                      </m:sSub>
                      <m:r>
                        <a:rPr lang="en-US" sz="1800" b="0" i="1" smtClean="0">
                          <a:solidFill>
                            <a:srgbClr val="000000"/>
                          </a:solidFill>
                          <a:latin typeface="Cambria Math" panose="02040503050406030204" pitchFamily="18" charset="0"/>
                        </a:rPr>
                        <m:t>   </m:t>
                      </m:r>
                    </m:oMath>
                  </m:oMathPara>
                </a14:m>
                <a:endParaRPr lang="en-US" sz="1800" b="0"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800" i="1">
                          <a:solidFill>
                            <a:srgbClr val="000000"/>
                          </a:solidFill>
                          <a:latin typeface="Cambria Math" panose="02040503050406030204" pitchFamily="18" charset="0"/>
                        </a:rPr>
                        <m:t>𝑗</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𝜈</m:t>
                          </m:r>
                        </m:sub>
                      </m:sSub>
                    </m:oMath>
                  </m:oMathPara>
                </a14:m>
                <a:endParaRPr lang="en-US" sz="1800" b="1" dirty="0"/>
              </a:p>
            </p:txBody>
          </p:sp>
        </mc:Choice>
        <mc:Fallback xmlns="">
          <p:sp>
            <p:nvSpPr>
              <p:cNvPr id="33" name="TextBox 32">
                <a:extLst>
                  <a:ext uri="{FF2B5EF4-FFF2-40B4-BE49-F238E27FC236}">
                    <a16:creationId xmlns:a16="http://schemas.microsoft.com/office/drawing/2014/main" id="{8E33D957-63C5-48B0-9D58-BD6D7BC938BB}"/>
                  </a:ext>
                </a:extLst>
              </p:cNvPr>
              <p:cNvSpPr txBox="1">
                <a:spLocks noRot="1" noChangeAspect="1" noMove="1" noResize="1" noEditPoints="1" noAdjustHandles="1" noChangeArrowheads="1" noChangeShapeType="1" noTextEdit="1"/>
              </p:cNvSpPr>
              <p:nvPr/>
            </p:nvSpPr>
            <p:spPr>
              <a:xfrm>
                <a:off x="10499536" y="4189826"/>
                <a:ext cx="1566044" cy="646331"/>
              </a:xfrm>
              <a:prstGeom prst="rect">
                <a:avLst/>
              </a:prstGeom>
              <a:blipFill>
                <a:blip r:embed="rId7"/>
                <a:stretch>
                  <a:fillRect l="-806"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977272-C409-334F-AA45-90013609260F}"/>
                  </a:ext>
                </a:extLst>
              </p:cNvPr>
              <p:cNvSpPr txBox="1"/>
              <p:nvPr/>
            </p:nvSpPr>
            <p:spPr>
              <a:xfrm>
                <a:off x="6270431" y="5492277"/>
                <a:ext cx="4487670" cy="668645"/>
              </a:xfrm>
              <a:prstGeom prst="rect">
                <a:avLst/>
              </a:prstGeom>
              <a:noFill/>
            </p:spPr>
            <p:txBody>
              <a:bodyPr wrap="square" rtlCol="0">
                <a:spAutoFit/>
              </a:bodyPr>
              <a:lstStyle/>
              <a:p>
                <a:r>
                  <a:rPr lang="en-US" dirty="0"/>
                  <a:t>* Covariance matrices are added to the measurement bin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𝑴</m:t>
                        </m:r>
                      </m:e>
                      <m:sub>
                        <m:r>
                          <a:rPr lang="en-US" b="1" i="1">
                            <a:latin typeface="Cambria Math" panose="02040503050406030204" pitchFamily="18" charset="0"/>
                          </a:rPr>
                          <m:t>𝒊</m:t>
                        </m:r>
                      </m:sub>
                    </m:sSub>
                  </m:oMath>
                </a14:m>
                <a:r>
                  <a:rPr lang="en-US" dirty="0"/>
                  <a:t> through </a:t>
                </a: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R</m:t>
                        </m:r>
                      </m:e>
                      <m:sub>
                        <m:r>
                          <a:rPr lang="en-US" i="1">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a14:m>
                <a:endParaRPr lang="en-US" dirty="0"/>
              </a:p>
            </p:txBody>
          </p:sp>
        </mc:Choice>
        <mc:Fallback xmlns="">
          <p:sp>
            <p:nvSpPr>
              <p:cNvPr id="8" name="TextBox 7">
                <a:extLst>
                  <a:ext uri="{FF2B5EF4-FFF2-40B4-BE49-F238E27FC236}">
                    <a16:creationId xmlns:a16="http://schemas.microsoft.com/office/drawing/2014/main" id="{38977272-C409-334F-AA45-90013609260F}"/>
                  </a:ext>
                </a:extLst>
              </p:cNvPr>
              <p:cNvSpPr txBox="1">
                <a:spLocks noRot="1" noChangeAspect="1" noMove="1" noResize="1" noEditPoints="1" noAdjustHandles="1" noChangeArrowheads="1" noChangeShapeType="1" noTextEdit="1"/>
              </p:cNvSpPr>
              <p:nvPr/>
            </p:nvSpPr>
            <p:spPr>
              <a:xfrm>
                <a:off x="6270431" y="5492277"/>
                <a:ext cx="4487670" cy="668645"/>
              </a:xfrm>
              <a:prstGeom prst="rect">
                <a:avLst/>
              </a:prstGeom>
              <a:blipFill>
                <a:blip r:embed="rId8"/>
                <a:stretch>
                  <a:fillRect l="-1127" t="-3704" b="-11111"/>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360512FF-596A-6A4D-A659-1D99707D1A31}"/>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0F91DB58-AB8F-AC4D-A754-5475198AB08A}"/>
              </a:ext>
            </a:extLst>
          </p:cNvPr>
          <p:cNvSpPr>
            <a:spLocks noGrp="1"/>
          </p:cNvSpPr>
          <p:nvPr>
            <p:ph type="sldNum" sz="quarter" idx="12"/>
          </p:nvPr>
        </p:nvSpPr>
        <p:spPr/>
        <p:txBody>
          <a:bodyPr/>
          <a:lstStyle/>
          <a:p>
            <a:fld id="{A57F9112-1840-42A5-8E86-90BE042C0880}" type="slidenum">
              <a:rPr lang="en-US" smtClean="0"/>
              <a:pPr/>
              <a:t>16</a:t>
            </a:fld>
            <a:endParaRPr lang="en-US" dirty="0"/>
          </a:p>
        </p:txBody>
      </p:sp>
    </p:spTree>
    <p:extLst>
      <p:ext uri="{BB962C8B-B14F-4D97-AF65-F5344CB8AC3E}">
        <p14:creationId xmlns:p14="http://schemas.microsoft.com/office/powerpoint/2010/main" val="2580824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047EE02-C640-4310-8436-DB83BD46E061}"/>
                  </a:ext>
                </a:extLst>
              </p:cNvPr>
              <p:cNvSpPr txBox="1"/>
              <p:nvPr/>
            </p:nvSpPr>
            <p:spPr>
              <a:xfrm>
                <a:off x="1869392" y="4087493"/>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dirty="0"/>
              </a:p>
            </p:txBody>
          </p:sp>
        </mc:Choice>
        <mc:Fallback xmlns="">
          <p:sp>
            <p:nvSpPr>
              <p:cNvPr id="39" name="TextBox 38">
                <a:extLst>
                  <a:ext uri="{FF2B5EF4-FFF2-40B4-BE49-F238E27FC236}">
                    <a16:creationId xmlns:a16="http://schemas.microsoft.com/office/drawing/2014/main" id="{6047EE02-C640-4310-8436-DB83BD46E061}"/>
                  </a:ext>
                </a:extLst>
              </p:cNvPr>
              <p:cNvSpPr txBox="1">
                <a:spLocks noRot="1" noChangeAspect="1" noMove="1" noResize="1" noEditPoints="1" noAdjustHandles="1" noChangeArrowheads="1" noChangeShapeType="1" noTextEdit="1"/>
              </p:cNvSpPr>
              <p:nvPr/>
            </p:nvSpPr>
            <p:spPr>
              <a:xfrm>
                <a:off x="1869392" y="4087493"/>
                <a:ext cx="3575021" cy="1192762"/>
              </a:xfrm>
              <a:prstGeom prst="rect">
                <a:avLst/>
              </a:prstGeom>
              <a:blipFill>
                <a:blip r:embed="rId3"/>
                <a:stretch>
                  <a:fillRect l="-7746" t="-121875" b="-165625"/>
                </a:stretch>
              </a:blipFill>
              <a:ln w="19050">
                <a:solidFill>
                  <a:schemeClr val="tx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8172147-ACF8-49C3-A612-C97CDD613CFE}"/>
              </a:ext>
            </a:extLst>
          </p:cNvPr>
          <p:cNvSpPr>
            <a:spLocks noGrp="1"/>
          </p:cNvSpPr>
          <p:nvPr>
            <p:ph type="title"/>
          </p:nvPr>
        </p:nvSpPr>
        <p:spPr>
          <a:xfrm>
            <a:off x="609600" y="-134794"/>
            <a:ext cx="10972800" cy="1143000"/>
          </a:xfrm>
        </p:spPr>
        <p:txBody>
          <a:bodyPr/>
          <a:lstStyle/>
          <a:p>
            <a:r>
              <a:rPr lang="en-US" dirty="0"/>
              <a:t>Cross Section Extraction</a:t>
            </a:r>
          </a:p>
        </p:txBody>
      </p:sp>
      <p:sp>
        <p:nvSpPr>
          <p:cNvPr id="15" name="Footer Placeholder 14">
            <a:extLst>
              <a:ext uri="{FF2B5EF4-FFF2-40B4-BE49-F238E27FC236}">
                <a16:creationId xmlns:a16="http://schemas.microsoft.com/office/drawing/2014/main" id="{CD66189F-E479-4021-BDEC-D680A343C48E}"/>
              </a:ext>
            </a:extLst>
          </p:cNvPr>
          <p:cNvSpPr>
            <a:spLocks noGrp="1"/>
          </p:cNvSpPr>
          <p:nvPr>
            <p:ph type="ftr" sz="quarter" idx="11"/>
          </p:nvPr>
        </p:nvSpPr>
        <p:spPr/>
        <p:txBody>
          <a:bodyPr/>
          <a:lstStyle/>
          <a:p>
            <a:r>
              <a:rPr lang="en-US"/>
              <a:t>Brookhaven Forum 2021</a:t>
            </a:r>
            <a:endParaRPr lang="en-US" dirty="0"/>
          </a:p>
        </p:txBody>
      </p:sp>
      <p:grpSp>
        <p:nvGrpSpPr>
          <p:cNvPr id="19" name="Group 18">
            <a:extLst>
              <a:ext uri="{FF2B5EF4-FFF2-40B4-BE49-F238E27FC236}">
                <a16:creationId xmlns:a16="http://schemas.microsoft.com/office/drawing/2014/main" id="{AA27B4E9-844C-49E9-A3D5-3D4F5F68F6CB}"/>
              </a:ext>
            </a:extLst>
          </p:cNvPr>
          <p:cNvGrpSpPr/>
          <p:nvPr/>
        </p:nvGrpSpPr>
        <p:grpSpPr>
          <a:xfrm>
            <a:off x="268276" y="1187053"/>
            <a:ext cx="11708975" cy="1996450"/>
            <a:chOff x="232012" y="1861176"/>
            <a:chExt cx="11708975" cy="1996450"/>
          </a:xfrm>
        </p:grpSpPr>
        <mc:AlternateContent xmlns:mc="http://schemas.openxmlformats.org/markup-compatibility/2006" xmlns:a14="http://schemas.microsoft.com/office/drawing/2010/main">
          <mc:Choice Requires="a14">
            <p:sp>
              <p:nvSpPr>
                <p:cNvPr id="20" name="Object 4">
                  <a:extLst>
                    <a:ext uri="{FF2B5EF4-FFF2-40B4-BE49-F238E27FC236}">
                      <a16:creationId xmlns:a16="http://schemas.microsoft.com/office/drawing/2014/main" id="{A456CC30-AB35-4F7C-A34D-AC86F47DCE31}"/>
                    </a:ext>
                  </a:extLst>
                </p:cNvPr>
                <p:cNvSpPr txBox="1"/>
                <p:nvPr/>
              </p:nvSpPr>
              <p:spPr>
                <a:xfrm>
                  <a:off x="657983" y="2913063"/>
                  <a:ext cx="11283004" cy="94456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sz="2600" i="1" smtClean="0">
                            <a:solidFill>
                              <a:srgbClr val="000000"/>
                            </a:solidFill>
                            <a:latin typeface="Cambria Math" panose="02040503050406030204" pitchFamily="18" charset="0"/>
                          </a:rPr>
                          <m:t>𝑀</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𝑃𝑂𝑇</m:t>
                        </m:r>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𝑇</m:t>
                        </m:r>
                        <m:r>
                          <a:rPr lang="en-US" sz="2600" i="1">
                            <a:solidFill>
                              <a:srgbClr val="000000"/>
                            </a:solidFill>
                            <a:latin typeface="Cambria Math" panose="02040503050406030204" pitchFamily="18" charset="0"/>
                          </a:rPr>
                          <m:t>⋅</m:t>
                        </m:r>
                        <m:nary>
                          <m:naryPr>
                            <m:subHide m:val="on"/>
                            <m:supHide m:val="on"/>
                            <m:ctrlPr>
                              <a:rPr lang="en-US" sz="2600" i="1">
                                <a:solidFill>
                                  <a:srgbClr val="000000"/>
                                </a:solidFill>
                                <a:latin typeface="Cambria Math" panose="02040503050406030204" pitchFamily="18" charset="0"/>
                              </a:rPr>
                            </m:ctrlPr>
                          </m:naryPr>
                          <m:sub/>
                          <m:sup/>
                          <m:e>
                            <m:r>
                              <a:rPr lang="en-US" sz="2600" i="1">
                                <a:solidFill>
                                  <a:srgbClr val="FF0000"/>
                                </a:solidFill>
                                <a:latin typeface="Cambria Math" panose="02040503050406030204" pitchFamily="18" charset="0"/>
                              </a:rPr>
                              <m:t>𝐹</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e>
                            </m:d>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𝜎</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𝜈</m:t>
                                    </m:r>
                                  </m:sub>
                                </m:sSub>
                              </m:e>
                            </m:d>
                          </m:e>
                        </m:nary>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𝐷</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FF0000"/>
                            </a:solidFill>
                            <a:latin typeface="Cambria Math" panose="02040503050406030204" pitchFamily="18" charset="0"/>
                          </a:rPr>
                          <m:t>𝜀</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r>
                              <a:rPr lang="en-US" sz="2600" i="1">
                                <a:solidFill>
                                  <a:srgbClr val="FF0000"/>
                                </a:solidFill>
                                <a:latin typeface="Cambria Math" panose="02040503050406030204" pitchFamily="18" charset="0"/>
                              </a:rPr>
                              <m:t>,</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𝑑</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𝐵</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𝑟𝑒𝑐</m:t>
                                </m:r>
                              </m:sub>
                            </m:sSub>
                          </m:e>
                        </m:d>
                      </m:oMath>
                    </m:oMathPara>
                  </a14:m>
                  <a:endParaRPr lang="en-US" sz="2600" dirty="0"/>
                </a:p>
              </p:txBody>
            </p:sp>
          </mc:Choice>
          <mc:Fallback xmlns="">
            <p:sp>
              <p:nvSpPr>
                <p:cNvPr id="20" name="Object 4">
                  <a:extLst>
                    <a:ext uri="{FF2B5EF4-FFF2-40B4-BE49-F238E27FC236}">
                      <a16:creationId xmlns:a16="http://schemas.microsoft.com/office/drawing/2014/main" id="{F31C07C2-15F3-4C90-B51C-D39845ED6747}"/>
                    </a:ext>
                  </a:extLst>
                </p:cNvPr>
                <p:cNvSpPr txBox="1">
                  <a:spLocks noRot="1" noChangeAspect="1" noMove="1" noResize="1" noEditPoints="1" noAdjustHandles="1" noChangeArrowheads="1" noChangeShapeType="1" noTextEdit="1"/>
                </p:cNvSpPr>
                <p:nvPr/>
              </p:nvSpPr>
              <p:spPr>
                <a:xfrm>
                  <a:off x="657983" y="2913063"/>
                  <a:ext cx="11283004" cy="944563"/>
                </a:xfrm>
                <a:prstGeom prst="rect">
                  <a:avLst/>
                </a:prstGeom>
                <a:blipFill>
                  <a:blip r:embed="rId9"/>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711EE91-5938-4712-A251-BBEF591002EA}"/>
                </a:ext>
              </a:extLst>
            </p:cNvPr>
            <p:cNvSpPr txBox="1"/>
            <p:nvPr/>
          </p:nvSpPr>
          <p:spPr>
            <a:xfrm>
              <a:off x="232012" y="1889722"/>
              <a:ext cx="1712794" cy="369332"/>
            </a:xfrm>
            <a:prstGeom prst="rect">
              <a:avLst/>
            </a:prstGeom>
            <a:noFill/>
          </p:spPr>
          <p:txBody>
            <a:bodyPr wrap="square" rtlCol="0">
              <a:spAutoFit/>
            </a:bodyPr>
            <a:lstStyle/>
            <a:p>
              <a:r>
                <a:rPr lang="en-US" dirty="0"/>
                <a:t>Measurements</a:t>
              </a:r>
            </a:p>
          </p:txBody>
        </p:sp>
        <p:sp>
          <p:nvSpPr>
            <p:cNvPr id="22" name="TextBox 21">
              <a:extLst>
                <a:ext uri="{FF2B5EF4-FFF2-40B4-BE49-F238E27FC236}">
                  <a16:creationId xmlns:a16="http://schemas.microsoft.com/office/drawing/2014/main" id="{0C276291-7B36-4E26-892B-FFA034AC641A}"/>
                </a:ext>
              </a:extLst>
            </p:cNvPr>
            <p:cNvSpPr txBox="1"/>
            <p:nvPr/>
          </p:nvSpPr>
          <p:spPr>
            <a:xfrm>
              <a:off x="3413079" y="1898309"/>
              <a:ext cx="841611" cy="369332"/>
            </a:xfrm>
            <a:prstGeom prst="rect">
              <a:avLst/>
            </a:prstGeom>
            <a:noFill/>
          </p:spPr>
          <p:txBody>
            <a:bodyPr wrap="square" rtlCol="0">
              <a:spAutoFit/>
            </a:bodyPr>
            <a:lstStyle/>
            <a:p>
              <a:r>
                <a:rPr lang="en-US" dirty="0">
                  <a:solidFill>
                    <a:srgbClr val="FF0000"/>
                  </a:solidFill>
                </a:rPr>
                <a:t>Flux</a:t>
              </a:r>
            </a:p>
          </p:txBody>
        </p:sp>
        <p:sp>
          <p:nvSpPr>
            <p:cNvPr id="23" name="TextBox 22">
              <a:extLst>
                <a:ext uri="{FF2B5EF4-FFF2-40B4-BE49-F238E27FC236}">
                  <a16:creationId xmlns:a16="http://schemas.microsoft.com/office/drawing/2014/main" id="{5E4B5666-1FEB-4260-A7D5-3EA0B11D7967}"/>
                </a:ext>
              </a:extLst>
            </p:cNvPr>
            <p:cNvSpPr txBox="1"/>
            <p:nvPr/>
          </p:nvSpPr>
          <p:spPr>
            <a:xfrm>
              <a:off x="4549254" y="1888373"/>
              <a:ext cx="1980063" cy="369332"/>
            </a:xfrm>
            <a:prstGeom prst="rect">
              <a:avLst/>
            </a:prstGeom>
            <a:noFill/>
          </p:spPr>
          <p:txBody>
            <a:bodyPr wrap="square" rtlCol="0">
              <a:spAutoFit/>
            </a:bodyPr>
            <a:lstStyle/>
            <a:p>
              <a:r>
                <a:rPr lang="en-US" dirty="0">
                  <a:solidFill>
                    <a:srgbClr val="0070C0"/>
                  </a:solidFill>
                </a:rPr>
                <a:t>Cross section</a:t>
              </a:r>
            </a:p>
          </p:txBody>
        </p:sp>
        <p:sp>
          <p:nvSpPr>
            <p:cNvPr id="24" name="TextBox 23">
              <a:extLst>
                <a:ext uri="{FF2B5EF4-FFF2-40B4-BE49-F238E27FC236}">
                  <a16:creationId xmlns:a16="http://schemas.microsoft.com/office/drawing/2014/main" id="{E5D5EC62-CC99-4A67-98C7-D8EE82DAEE30}"/>
                </a:ext>
              </a:extLst>
            </p:cNvPr>
            <p:cNvSpPr txBox="1"/>
            <p:nvPr/>
          </p:nvSpPr>
          <p:spPr>
            <a:xfrm>
              <a:off x="6679964" y="1894228"/>
              <a:ext cx="1917509" cy="369332"/>
            </a:xfrm>
            <a:prstGeom prst="rect">
              <a:avLst/>
            </a:prstGeom>
            <a:noFill/>
          </p:spPr>
          <p:txBody>
            <a:bodyPr wrap="square" rtlCol="0">
              <a:spAutoFit/>
            </a:bodyPr>
            <a:lstStyle/>
            <a:p>
              <a:r>
                <a:rPr lang="en-US" dirty="0"/>
                <a:t>Detector response</a:t>
              </a:r>
            </a:p>
          </p:txBody>
        </p:sp>
        <p:sp>
          <p:nvSpPr>
            <p:cNvPr id="25" name="TextBox 24">
              <a:extLst>
                <a:ext uri="{FF2B5EF4-FFF2-40B4-BE49-F238E27FC236}">
                  <a16:creationId xmlns:a16="http://schemas.microsoft.com/office/drawing/2014/main" id="{5530A599-E59B-431B-81D7-965599EB9B9C}"/>
                </a:ext>
              </a:extLst>
            </p:cNvPr>
            <p:cNvSpPr txBox="1"/>
            <p:nvPr/>
          </p:nvSpPr>
          <p:spPr>
            <a:xfrm>
              <a:off x="8851709" y="1861176"/>
              <a:ext cx="1712794" cy="646331"/>
            </a:xfrm>
            <a:prstGeom prst="rect">
              <a:avLst/>
            </a:prstGeom>
            <a:noFill/>
          </p:spPr>
          <p:txBody>
            <a:bodyPr wrap="square" rtlCol="0">
              <a:spAutoFit/>
            </a:bodyPr>
            <a:lstStyle/>
            <a:p>
              <a:r>
                <a:rPr lang="en-US" dirty="0">
                  <a:solidFill>
                    <a:srgbClr val="FF0000"/>
                  </a:solidFill>
                </a:rPr>
                <a:t>Selection efficiency</a:t>
              </a:r>
            </a:p>
          </p:txBody>
        </p:sp>
        <p:cxnSp>
          <p:nvCxnSpPr>
            <p:cNvPr id="26" name="Straight Arrow Connector 25">
              <a:extLst>
                <a:ext uri="{FF2B5EF4-FFF2-40B4-BE49-F238E27FC236}">
                  <a16:creationId xmlns:a16="http://schemas.microsoft.com/office/drawing/2014/main" id="{1962CE27-DEE2-41F4-9ECB-11796FAC8AA2}"/>
                </a:ext>
              </a:extLst>
            </p:cNvPr>
            <p:cNvCxnSpPr>
              <a:stCxn id="21" idx="2"/>
            </p:cNvCxnSpPr>
            <p:nvPr/>
          </p:nvCxnSpPr>
          <p:spPr>
            <a:xfrm>
              <a:off x="1088409" y="2259054"/>
              <a:ext cx="0" cy="6001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C93FE0-341E-47C6-9C37-AEEE47485271}"/>
                </a:ext>
              </a:extLst>
            </p:cNvPr>
            <p:cNvCxnSpPr>
              <a:cxnSpLocks/>
              <a:stCxn id="22" idx="2"/>
            </p:cNvCxnSpPr>
            <p:nvPr/>
          </p:nvCxnSpPr>
          <p:spPr>
            <a:xfrm>
              <a:off x="3833885" y="2267641"/>
              <a:ext cx="248037" cy="65378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E0B4BC-2FB5-4A88-9568-83BB73586F9A}"/>
                </a:ext>
              </a:extLst>
            </p:cNvPr>
            <p:cNvCxnSpPr>
              <a:cxnSpLocks/>
            </p:cNvCxnSpPr>
            <p:nvPr/>
          </p:nvCxnSpPr>
          <p:spPr>
            <a:xfrm>
              <a:off x="5393141" y="2244190"/>
              <a:ext cx="0" cy="68023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1C725C-89A1-44FC-844C-8757202EF328}"/>
                </a:ext>
              </a:extLst>
            </p:cNvPr>
            <p:cNvCxnSpPr>
              <a:cxnSpLocks/>
            </p:cNvCxnSpPr>
            <p:nvPr/>
          </p:nvCxnSpPr>
          <p:spPr>
            <a:xfrm flipH="1">
              <a:off x="6844352" y="2281975"/>
              <a:ext cx="691487" cy="7068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EFD94-1D80-4B43-9F7F-829F58109D4C}"/>
                </a:ext>
              </a:extLst>
            </p:cNvPr>
            <p:cNvCxnSpPr>
              <a:cxnSpLocks/>
            </p:cNvCxnSpPr>
            <p:nvPr/>
          </p:nvCxnSpPr>
          <p:spPr>
            <a:xfrm flipH="1">
              <a:off x="8611737" y="2525946"/>
              <a:ext cx="655092" cy="462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690A20-1593-4180-A50A-0B398E841AE9}"/>
                </a:ext>
              </a:extLst>
            </p:cNvPr>
            <p:cNvCxnSpPr>
              <a:cxnSpLocks/>
            </p:cNvCxnSpPr>
            <p:nvPr/>
          </p:nvCxnSpPr>
          <p:spPr>
            <a:xfrm flipH="1">
              <a:off x="10931857" y="2390321"/>
              <a:ext cx="134203" cy="53410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A9677D9-1D5C-4CAC-94A3-34A0EFECD54A}"/>
              </a:ext>
            </a:extLst>
          </p:cNvPr>
          <p:cNvSpPr/>
          <p:nvPr/>
        </p:nvSpPr>
        <p:spPr>
          <a:xfrm>
            <a:off x="159123" y="1122397"/>
            <a:ext cx="11873753" cy="2044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BA76963-8C1C-4FC7-AD22-3232584D9DC6}"/>
              </a:ext>
            </a:extLst>
          </p:cNvPr>
          <p:cNvSpPr txBox="1"/>
          <p:nvPr/>
        </p:nvSpPr>
        <p:spPr>
          <a:xfrm>
            <a:off x="10682428" y="1430428"/>
            <a:ext cx="1712794" cy="369332"/>
          </a:xfrm>
          <a:prstGeom prst="rect">
            <a:avLst/>
          </a:prstGeom>
          <a:noFill/>
        </p:spPr>
        <p:txBody>
          <a:bodyPr wrap="square" rtlCol="0">
            <a:spAutoFit/>
          </a:bodyPr>
          <a:lstStyle/>
          <a:p>
            <a:r>
              <a:rPr lang="en-US" dirty="0">
                <a:solidFill>
                  <a:srgbClr val="0070C0"/>
                </a:solidFill>
              </a:rPr>
              <a:t>Background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EC6AD5-583B-4F88-AAFD-5E3B277FE2A6}"/>
                  </a:ext>
                </a:extLst>
              </p:cNvPr>
              <p:cNvSpPr txBox="1"/>
              <p:nvPr/>
            </p:nvSpPr>
            <p:spPr>
              <a:xfrm>
                <a:off x="1827391" y="5377247"/>
                <a:ext cx="3360182" cy="540533"/>
              </a:xfrm>
              <a:prstGeom prst="rect">
                <a:avLst/>
              </a:prstGeom>
              <a:noFill/>
            </p:spPr>
            <p:txBody>
              <a:bodyPr wrap="square">
                <a:spAutoFit/>
              </a:bodyPr>
              <a:lstStyle/>
              <a:p>
                <a:r>
                  <a:rPr lang="en-US" sz="1400" dirty="0"/>
                  <a:t>MicroBooNE’s nominal MC (GENIE v3 tune) is used to determine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1" smtClean="0">
                            <a:latin typeface="Cambria Math" panose="02040503050406030204" pitchFamily="18" charset="0"/>
                          </a:rPr>
                          <m:t>R</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 </m:t>
                    </m:r>
                  </m:oMath>
                </a14:m>
                <a:r>
                  <a:rPr lang="en-US" sz="1400" dirty="0"/>
                  <a:t>  </a:t>
                </a:r>
              </a:p>
            </p:txBody>
          </p:sp>
        </mc:Choice>
        <mc:Fallback xmlns="">
          <p:sp>
            <p:nvSpPr>
              <p:cNvPr id="36" name="TextBox 35">
                <a:extLst>
                  <a:ext uri="{FF2B5EF4-FFF2-40B4-BE49-F238E27FC236}">
                    <a16:creationId xmlns:a16="http://schemas.microsoft.com/office/drawing/2014/main" id="{51EC6AD5-583B-4F88-AAFD-5E3B277FE2A6}"/>
                  </a:ext>
                </a:extLst>
              </p:cNvPr>
              <p:cNvSpPr txBox="1">
                <a:spLocks noRot="1" noChangeAspect="1" noMove="1" noResize="1" noEditPoints="1" noAdjustHandles="1" noChangeArrowheads="1" noChangeShapeType="1" noTextEdit="1"/>
              </p:cNvSpPr>
              <p:nvPr/>
            </p:nvSpPr>
            <p:spPr>
              <a:xfrm>
                <a:off x="1827391" y="5377247"/>
                <a:ext cx="3360182" cy="540533"/>
              </a:xfrm>
              <a:prstGeom prst="rect">
                <a:avLst/>
              </a:prstGeom>
              <a:blipFill>
                <a:blip r:embed="rId10"/>
                <a:stretch>
                  <a:fillRect l="-755" t="-2273" b="-681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F164EE61-48BD-7543-AC26-59917736332F}"/>
              </a:ext>
            </a:extLst>
          </p:cNvPr>
          <p:cNvSpPr>
            <a:spLocks noGrp="1"/>
          </p:cNvSpPr>
          <p:nvPr>
            <p:ph type="dt" sz="half" idx="10"/>
          </p:nvPr>
        </p:nvSpPr>
        <p:spPr/>
        <p:txBody>
          <a:bodyPr/>
          <a:lstStyle/>
          <a:p>
            <a:r>
              <a:rPr lang="en-US"/>
              <a:t>Wenqiang Gu</a:t>
            </a:r>
            <a:endParaRPr lang="en-US" dirty="0"/>
          </a:p>
        </p:txBody>
      </p:sp>
      <p:sp>
        <p:nvSpPr>
          <p:cNvPr id="62" name="Down Arrow 61">
            <a:extLst>
              <a:ext uri="{FF2B5EF4-FFF2-40B4-BE49-F238E27FC236}">
                <a16:creationId xmlns:a16="http://schemas.microsoft.com/office/drawing/2014/main" id="{E39B71E7-B06A-E543-8583-B8A825553F51}"/>
              </a:ext>
            </a:extLst>
          </p:cNvPr>
          <p:cNvSpPr/>
          <p:nvPr/>
        </p:nvSpPr>
        <p:spPr>
          <a:xfrm>
            <a:off x="2946470" y="3303726"/>
            <a:ext cx="309221" cy="64980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sp>
        <p:nvSpPr>
          <p:cNvPr id="65" name="TextBox 64">
            <a:extLst>
              <a:ext uri="{FF2B5EF4-FFF2-40B4-BE49-F238E27FC236}">
                <a16:creationId xmlns:a16="http://schemas.microsoft.com/office/drawing/2014/main" id="{5978B1FE-3050-2640-BBC3-A693B6F7E196}"/>
              </a:ext>
            </a:extLst>
          </p:cNvPr>
          <p:cNvSpPr txBox="1"/>
          <p:nvPr/>
        </p:nvSpPr>
        <p:spPr>
          <a:xfrm>
            <a:off x="3279446" y="3303726"/>
            <a:ext cx="2919299" cy="584775"/>
          </a:xfrm>
          <a:prstGeom prst="rect">
            <a:avLst/>
          </a:prstGeom>
          <a:noFill/>
        </p:spPr>
        <p:txBody>
          <a:bodyPr wrap="square" rtlCol="0">
            <a:spAutoFit/>
          </a:bodyPr>
          <a:lstStyle/>
          <a:p>
            <a:r>
              <a:rPr lang="en-US" sz="3200" b="1" dirty="0"/>
              <a:t>Refactorized</a:t>
            </a:r>
          </a:p>
        </p:txBody>
      </p:sp>
      <p:sp>
        <p:nvSpPr>
          <p:cNvPr id="3" name="Slide Number Placeholder 2">
            <a:extLst>
              <a:ext uri="{FF2B5EF4-FFF2-40B4-BE49-F238E27FC236}">
                <a16:creationId xmlns:a16="http://schemas.microsoft.com/office/drawing/2014/main" id="{1CDC94CF-6E05-4247-9544-DC07FBEC6F5D}"/>
              </a:ext>
            </a:extLst>
          </p:cNvPr>
          <p:cNvSpPr>
            <a:spLocks noGrp="1"/>
          </p:cNvSpPr>
          <p:nvPr>
            <p:ph type="sldNum" sz="quarter" idx="12"/>
          </p:nvPr>
        </p:nvSpPr>
        <p:spPr/>
        <p:txBody>
          <a:bodyPr/>
          <a:lstStyle/>
          <a:p>
            <a:fld id="{A57F9112-1840-42A5-8E86-90BE042C0880}" type="slidenum">
              <a:rPr lang="en-US" smtClean="0"/>
              <a:pPr/>
              <a:t>17</a:t>
            </a:fld>
            <a:endParaRPr lang="en-US" dirty="0"/>
          </a:p>
        </p:txBody>
      </p:sp>
    </p:spTree>
    <p:extLst>
      <p:ext uri="{BB962C8B-B14F-4D97-AF65-F5344CB8AC3E}">
        <p14:creationId xmlns:p14="http://schemas.microsoft.com/office/powerpoint/2010/main" val="2912051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047EE02-C640-4310-8436-DB83BD46E061}"/>
                  </a:ext>
                </a:extLst>
              </p:cNvPr>
              <p:cNvSpPr txBox="1"/>
              <p:nvPr/>
            </p:nvSpPr>
            <p:spPr>
              <a:xfrm>
                <a:off x="1869392" y="4087493"/>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dirty="0"/>
              </a:p>
            </p:txBody>
          </p:sp>
        </mc:Choice>
        <mc:Fallback xmlns="">
          <p:sp>
            <p:nvSpPr>
              <p:cNvPr id="39" name="TextBox 38">
                <a:extLst>
                  <a:ext uri="{FF2B5EF4-FFF2-40B4-BE49-F238E27FC236}">
                    <a16:creationId xmlns:a16="http://schemas.microsoft.com/office/drawing/2014/main" id="{6047EE02-C640-4310-8436-DB83BD46E061}"/>
                  </a:ext>
                </a:extLst>
              </p:cNvPr>
              <p:cNvSpPr txBox="1">
                <a:spLocks noRot="1" noChangeAspect="1" noMove="1" noResize="1" noEditPoints="1" noAdjustHandles="1" noChangeArrowheads="1" noChangeShapeType="1" noTextEdit="1"/>
              </p:cNvSpPr>
              <p:nvPr/>
            </p:nvSpPr>
            <p:spPr>
              <a:xfrm>
                <a:off x="1869392" y="4087493"/>
                <a:ext cx="3575021" cy="1192762"/>
              </a:xfrm>
              <a:prstGeom prst="rect">
                <a:avLst/>
              </a:prstGeom>
              <a:blipFill>
                <a:blip r:embed="rId3"/>
                <a:stretch>
                  <a:fillRect l="-7746" t="-121875" b="-165625"/>
                </a:stretch>
              </a:blipFill>
              <a:ln w="19050">
                <a:solidFill>
                  <a:schemeClr val="tx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8172147-ACF8-49C3-A612-C97CDD613CFE}"/>
              </a:ext>
            </a:extLst>
          </p:cNvPr>
          <p:cNvSpPr>
            <a:spLocks noGrp="1"/>
          </p:cNvSpPr>
          <p:nvPr>
            <p:ph type="title"/>
          </p:nvPr>
        </p:nvSpPr>
        <p:spPr>
          <a:xfrm>
            <a:off x="609600" y="-134794"/>
            <a:ext cx="10972800" cy="1143000"/>
          </a:xfrm>
        </p:spPr>
        <p:txBody>
          <a:bodyPr/>
          <a:lstStyle/>
          <a:p>
            <a:r>
              <a:rPr lang="en-US" dirty="0"/>
              <a:t>Cross Section Extraction</a:t>
            </a:r>
          </a:p>
        </p:txBody>
      </p:sp>
      <p:sp>
        <p:nvSpPr>
          <p:cNvPr id="15" name="Footer Placeholder 14">
            <a:extLst>
              <a:ext uri="{FF2B5EF4-FFF2-40B4-BE49-F238E27FC236}">
                <a16:creationId xmlns:a16="http://schemas.microsoft.com/office/drawing/2014/main" id="{CD66189F-E479-4021-BDEC-D680A343C48E}"/>
              </a:ext>
            </a:extLst>
          </p:cNvPr>
          <p:cNvSpPr>
            <a:spLocks noGrp="1"/>
          </p:cNvSpPr>
          <p:nvPr>
            <p:ph type="ftr" sz="quarter" idx="11"/>
          </p:nvPr>
        </p:nvSpPr>
        <p:spPr/>
        <p:txBody>
          <a:bodyPr/>
          <a:lstStyle/>
          <a:p>
            <a:r>
              <a:rPr lang="en-US"/>
              <a:t>Brookhaven Forum 2021</a:t>
            </a:r>
            <a:endParaRPr lang="en-US" dirty="0"/>
          </a:p>
        </p:txBody>
      </p:sp>
      <p:grpSp>
        <p:nvGrpSpPr>
          <p:cNvPr id="19" name="Group 18">
            <a:extLst>
              <a:ext uri="{FF2B5EF4-FFF2-40B4-BE49-F238E27FC236}">
                <a16:creationId xmlns:a16="http://schemas.microsoft.com/office/drawing/2014/main" id="{AA27B4E9-844C-49E9-A3D5-3D4F5F68F6CB}"/>
              </a:ext>
            </a:extLst>
          </p:cNvPr>
          <p:cNvGrpSpPr/>
          <p:nvPr/>
        </p:nvGrpSpPr>
        <p:grpSpPr>
          <a:xfrm>
            <a:off x="268276" y="1187053"/>
            <a:ext cx="11708975" cy="1996450"/>
            <a:chOff x="232012" y="1861176"/>
            <a:chExt cx="11708975" cy="1996450"/>
          </a:xfrm>
        </p:grpSpPr>
        <mc:AlternateContent xmlns:mc="http://schemas.openxmlformats.org/markup-compatibility/2006" xmlns:a14="http://schemas.microsoft.com/office/drawing/2010/main">
          <mc:Choice Requires="a14">
            <p:sp>
              <p:nvSpPr>
                <p:cNvPr id="20" name="Object 4">
                  <a:extLst>
                    <a:ext uri="{FF2B5EF4-FFF2-40B4-BE49-F238E27FC236}">
                      <a16:creationId xmlns:a16="http://schemas.microsoft.com/office/drawing/2014/main" id="{A456CC30-AB35-4F7C-A34D-AC86F47DCE31}"/>
                    </a:ext>
                  </a:extLst>
                </p:cNvPr>
                <p:cNvSpPr txBox="1"/>
                <p:nvPr/>
              </p:nvSpPr>
              <p:spPr>
                <a:xfrm>
                  <a:off x="657983" y="2913063"/>
                  <a:ext cx="11283004" cy="94456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sz="2600" i="1" smtClean="0">
                            <a:solidFill>
                              <a:srgbClr val="000000"/>
                            </a:solidFill>
                            <a:latin typeface="Cambria Math" panose="02040503050406030204" pitchFamily="18" charset="0"/>
                          </a:rPr>
                          <m:t>𝑀</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𝑃𝑂𝑇</m:t>
                        </m:r>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𝑇</m:t>
                        </m:r>
                        <m:r>
                          <a:rPr lang="en-US" sz="2600" i="1">
                            <a:solidFill>
                              <a:srgbClr val="000000"/>
                            </a:solidFill>
                            <a:latin typeface="Cambria Math" panose="02040503050406030204" pitchFamily="18" charset="0"/>
                          </a:rPr>
                          <m:t>⋅</m:t>
                        </m:r>
                        <m:nary>
                          <m:naryPr>
                            <m:subHide m:val="on"/>
                            <m:supHide m:val="on"/>
                            <m:ctrlPr>
                              <a:rPr lang="en-US" sz="2600" i="1">
                                <a:solidFill>
                                  <a:srgbClr val="000000"/>
                                </a:solidFill>
                                <a:latin typeface="Cambria Math" panose="02040503050406030204" pitchFamily="18" charset="0"/>
                              </a:rPr>
                            </m:ctrlPr>
                          </m:naryPr>
                          <m:sub/>
                          <m:sup/>
                          <m:e>
                            <m:r>
                              <a:rPr lang="en-US" sz="2600" i="1">
                                <a:solidFill>
                                  <a:srgbClr val="FF0000"/>
                                </a:solidFill>
                                <a:latin typeface="Cambria Math" panose="02040503050406030204" pitchFamily="18" charset="0"/>
                              </a:rPr>
                              <m:t>𝐹</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e>
                            </m:d>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𝜎</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𝜈</m:t>
                                    </m:r>
                                  </m:sub>
                                </m:sSub>
                              </m:e>
                            </m:d>
                          </m:e>
                        </m:nary>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𝐷</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FF0000"/>
                            </a:solidFill>
                            <a:latin typeface="Cambria Math" panose="02040503050406030204" pitchFamily="18" charset="0"/>
                          </a:rPr>
                          <m:t>𝜀</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r>
                              <a:rPr lang="en-US" sz="2600" i="1">
                                <a:solidFill>
                                  <a:srgbClr val="FF0000"/>
                                </a:solidFill>
                                <a:latin typeface="Cambria Math" panose="02040503050406030204" pitchFamily="18" charset="0"/>
                              </a:rPr>
                              <m:t>,</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𝑑</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𝐵</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𝑟𝑒𝑐</m:t>
                                </m:r>
                              </m:sub>
                            </m:sSub>
                          </m:e>
                        </m:d>
                      </m:oMath>
                    </m:oMathPara>
                  </a14:m>
                  <a:endParaRPr lang="en-US" sz="2600" dirty="0"/>
                </a:p>
              </p:txBody>
            </p:sp>
          </mc:Choice>
          <mc:Fallback xmlns="">
            <p:sp>
              <p:nvSpPr>
                <p:cNvPr id="20" name="Object 4">
                  <a:extLst>
                    <a:ext uri="{FF2B5EF4-FFF2-40B4-BE49-F238E27FC236}">
                      <a16:creationId xmlns:a16="http://schemas.microsoft.com/office/drawing/2014/main" id="{F31C07C2-15F3-4C90-B51C-D39845ED6747}"/>
                    </a:ext>
                  </a:extLst>
                </p:cNvPr>
                <p:cNvSpPr txBox="1">
                  <a:spLocks noRot="1" noChangeAspect="1" noMove="1" noResize="1" noEditPoints="1" noAdjustHandles="1" noChangeArrowheads="1" noChangeShapeType="1" noTextEdit="1"/>
                </p:cNvSpPr>
                <p:nvPr/>
              </p:nvSpPr>
              <p:spPr>
                <a:xfrm>
                  <a:off x="657983" y="2913063"/>
                  <a:ext cx="11283004" cy="944563"/>
                </a:xfrm>
                <a:prstGeom prst="rect">
                  <a:avLst/>
                </a:prstGeom>
                <a:blipFill>
                  <a:blip r:embed="rId9"/>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711EE91-5938-4712-A251-BBEF591002EA}"/>
                </a:ext>
              </a:extLst>
            </p:cNvPr>
            <p:cNvSpPr txBox="1"/>
            <p:nvPr/>
          </p:nvSpPr>
          <p:spPr>
            <a:xfrm>
              <a:off x="232012" y="1889722"/>
              <a:ext cx="1712794" cy="369332"/>
            </a:xfrm>
            <a:prstGeom prst="rect">
              <a:avLst/>
            </a:prstGeom>
            <a:noFill/>
          </p:spPr>
          <p:txBody>
            <a:bodyPr wrap="square" rtlCol="0">
              <a:spAutoFit/>
            </a:bodyPr>
            <a:lstStyle/>
            <a:p>
              <a:r>
                <a:rPr lang="en-US" dirty="0"/>
                <a:t>Measurements</a:t>
              </a:r>
            </a:p>
          </p:txBody>
        </p:sp>
        <p:sp>
          <p:nvSpPr>
            <p:cNvPr id="22" name="TextBox 21">
              <a:extLst>
                <a:ext uri="{FF2B5EF4-FFF2-40B4-BE49-F238E27FC236}">
                  <a16:creationId xmlns:a16="http://schemas.microsoft.com/office/drawing/2014/main" id="{0C276291-7B36-4E26-892B-FFA034AC641A}"/>
                </a:ext>
              </a:extLst>
            </p:cNvPr>
            <p:cNvSpPr txBox="1"/>
            <p:nvPr/>
          </p:nvSpPr>
          <p:spPr>
            <a:xfrm>
              <a:off x="3413079" y="1898309"/>
              <a:ext cx="841611" cy="369332"/>
            </a:xfrm>
            <a:prstGeom prst="rect">
              <a:avLst/>
            </a:prstGeom>
            <a:noFill/>
          </p:spPr>
          <p:txBody>
            <a:bodyPr wrap="square" rtlCol="0">
              <a:spAutoFit/>
            </a:bodyPr>
            <a:lstStyle/>
            <a:p>
              <a:r>
                <a:rPr lang="en-US" dirty="0">
                  <a:solidFill>
                    <a:srgbClr val="FF0000"/>
                  </a:solidFill>
                </a:rPr>
                <a:t>Flux</a:t>
              </a:r>
            </a:p>
          </p:txBody>
        </p:sp>
        <p:sp>
          <p:nvSpPr>
            <p:cNvPr id="23" name="TextBox 22">
              <a:extLst>
                <a:ext uri="{FF2B5EF4-FFF2-40B4-BE49-F238E27FC236}">
                  <a16:creationId xmlns:a16="http://schemas.microsoft.com/office/drawing/2014/main" id="{5E4B5666-1FEB-4260-A7D5-3EA0B11D7967}"/>
                </a:ext>
              </a:extLst>
            </p:cNvPr>
            <p:cNvSpPr txBox="1"/>
            <p:nvPr/>
          </p:nvSpPr>
          <p:spPr>
            <a:xfrm>
              <a:off x="4549254" y="1888373"/>
              <a:ext cx="1980063" cy="369332"/>
            </a:xfrm>
            <a:prstGeom prst="rect">
              <a:avLst/>
            </a:prstGeom>
            <a:noFill/>
          </p:spPr>
          <p:txBody>
            <a:bodyPr wrap="square" rtlCol="0">
              <a:spAutoFit/>
            </a:bodyPr>
            <a:lstStyle/>
            <a:p>
              <a:r>
                <a:rPr lang="en-US" dirty="0">
                  <a:solidFill>
                    <a:srgbClr val="0070C0"/>
                  </a:solidFill>
                </a:rPr>
                <a:t>Cross section</a:t>
              </a:r>
            </a:p>
          </p:txBody>
        </p:sp>
        <p:sp>
          <p:nvSpPr>
            <p:cNvPr id="24" name="TextBox 23">
              <a:extLst>
                <a:ext uri="{FF2B5EF4-FFF2-40B4-BE49-F238E27FC236}">
                  <a16:creationId xmlns:a16="http://schemas.microsoft.com/office/drawing/2014/main" id="{E5D5EC62-CC99-4A67-98C7-D8EE82DAEE30}"/>
                </a:ext>
              </a:extLst>
            </p:cNvPr>
            <p:cNvSpPr txBox="1"/>
            <p:nvPr/>
          </p:nvSpPr>
          <p:spPr>
            <a:xfrm>
              <a:off x="6679964" y="1894228"/>
              <a:ext cx="1917509" cy="369332"/>
            </a:xfrm>
            <a:prstGeom prst="rect">
              <a:avLst/>
            </a:prstGeom>
            <a:noFill/>
          </p:spPr>
          <p:txBody>
            <a:bodyPr wrap="square" rtlCol="0">
              <a:spAutoFit/>
            </a:bodyPr>
            <a:lstStyle/>
            <a:p>
              <a:r>
                <a:rPr lang="en-US" dirty="0"/>
                <a:t>Detector response</a:t>
              </a:r>
            </a:p>
          </p:txBody>
        </p:sp>
        <p:sp>
          <p:nvSpPr>
            <p:cNvPr id="25" name="TextBox 24">
              <a:extLst>
                <a:ext uri="{FF2B5EF4-FFF2-40B4-BE49-F238E27FC236}">
                  <a16:creationId xmlns:a16="http://schemas.microsoft.com/office/drawing/2014/main" id="{5530A599-E59B-431B-81D7-965599EB9B9C}"/>
                </a:ext>
              </a:extLst>
            </p:cNvPr>
            <p:cNvSpPr txBox="1"/>
            <p:nvPr/>
          </p:nvSpPr>
          <p:spPr>
            <a:xfrm>
              <a:off x="8851709" y="1861176"/>
              <a:ext cx="1712794" cy="646331"/>
            </a:xfrm>
            <a:prstGeom prst="rect">
              <a:avLst/>
            </a:prstGeom>
            <a:noFill/>
          </p:spPr>
          <p:txBody>
            <a:bodyPr wrap="square" rtlCol="0">
              <a:spAutoFit/>
            </a:bodyPr>
            <a:lstStyle/>
            <a:p>
              <a:r>
                <a:rPr lang="en-US" dirty="0">
                  <a:solidFill>
                    <a:srgbClr val="FF0000"/>
                  </a:solidFill>
                </a:rPr>
                <a:t>Selection efficiency</a:t>
              </a:r>
            </a:p>
          </p:txBody>
        </p:sp>
        <p:cxnSp>
          <p:nvCxnSpPr>
            <p:cNvPr id="26" name="Straight Arrow Connector 25">
              <a:extLst>
                <a:ext uri="{FF2B5EF4-FFF2-40B4-BE49-F238E27FC236}">
                  <a16:creationId xmlns:a16="http://schemas.microsoft.com/office/drawing/2014/main" id="{1962CE27-DEE2-41F4-9ECB-11796FAC8AA2}"/>
                </a:ext>
              </a:extLst>
            </p:cNvPr>
            <p:cNvCxnSpPr>
              <a:stCxn id="21" idx="2"/>
            </p:cNvCxnSpPr>
            <p:nvPr/>
          </p:nvCxnSpPr>
          <p:spPr>
            <a:xfrm>
              <a:off x="1088409" y="2259054"/>
              <a:ext cx="0" cy="6001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C93FE0-341E-47C6-9C37-AEEE47485271}"/>
                </a:ext>
              </a:extLst>
            </p:cNvPr>
            <p:cNvCxnSpPr>
              <a:cxnSpLocks/>
              <a:stCxn id="22" idx="2"/>
            </p:cNvCxnSpPr>
            <p:nvPr/>
          </p:nvCxnSpPr>
          <p:spPr>
            <a:xfrm>
              <a:off x="3833885" y="2267641"/>
              <a:ext cx="248037" cy="65378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E0B4BC-2FB5-4A88-9568-83BB73586F9A}"/>
                </a:ext>
              </a:extLst>
            </p:cNvPr>
            <p:cNvCxnSpPr>
              <a:cxnSpLocks/>
            </p:cNvCxnSpPr>
            <p:nvPr/>
          </p:nvCxnSpPr>
          <p:spPr>
            <a:xfrm>
              <a:off x="5393141" y="2244190"/>
              <a:ext cx="0" cy="68023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1C725C-89A1-44FC-844C-8757202EF328}"/>
                </a:ext>
              </a:extLst>
            </p:cNvPr>
            <p:cNvCxnSpPr>
              <a:cxnSpLocks/>
            </p:cNvCxnSpPr>
            <p:nvPr/>
          </p:nvCxnSpPr>
          <p:spPr>
            <a:xfrm flipH="1">
              <a:off x="6844352" y="2281975"/>
              <a:ext cx="691487" cy="7068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EFD94-1D80-4B43-9F7F-829F58109D4C}"/>
                </a:ext>
              </a:extLst>
            </p:cNvPr>
            <p:cNvCxnSpPr>
              <a:cxnSpLocks/>
            </p:cNvCxnSpPr>
            <p:nvPr/>
          </p:nvCxnSpPr>
          <p:spPr>
            <a:xfrm flipH="1">
              <a:off x="8611737" y="2525946"/>
              <a:ext cx="655092" cy="462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690A20-1593-4180-A50A-0B398E841AE9}"/>
                </a:ext>
              </a:extLst>
            </p:cNvPr>
            <p:cNvCxnSpPr>
              <a:cxnSpLocks/>
            </p:cNvCxnSpPr>
            <p:nvPr/>
          </p:nvCxnSpPr>
          <p:spPr>
            <a:xfrm flipH="1">
              <a:off x="10931857" y="2390321"/>
              <a:ext cx="134203" cy="53410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A9677D9-1D5C-4CAC-94A3-34A0EFECD54A}"/>
              </a:ext>
            </a:extLst>
          </p:cNvPr>
          <p:cNvSpPr/>
          <p:nvPr/>
        </p:nvSpPr>
        <p:spPr>
          <a:xfrm>
            <a:off x="159123" y="1122397"/>
            <a:ext cx="11873753" cy="2044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BA76963-8C1C-4FC7-AD22-3232584D9DC6}"/>
              </a:ext>
            </a:extLst>
          </p:cNvPr>
          <p:cNvSpPr txBox="1"/>
          <p:nvPr/>
        </p:nvSpPr>
        <p:spPr>
          <a:xfrm>
            <a:off x="10682428" y="1430428"/>
            <a:ext cx="1712794" cy="369332"/>
          </a:xfrm>
          <a:prstGeom prst="rect">
            <a:avLst/>
          </a:prstGeom>
          <a:noFill/>
        </p:spPr>
        <p:txBody>
          <a:bodyPr wrap="square" rtlCol="0">
            <a:spAutoFit/>
          </a:bodyPr>
          <a:lstStyle/>
          <a:p>
            <a:r>
              <a:rPr lang="en-US" dirty="0">
                <a:solidFill>
                  <a:srgbClr val="0070C0"/>
                </a:solidFill>
              </a:rPr>
              <a:t>Background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EC6AD5-583B-4F88-AAFD-5E3B277FE2A6}"/>
                  </a:ext>
                </a:extLst>
              </p:cNvPr>
              <p:cNvSpPr txBox="1"/>
              <p:nvPr/>
            </p:nvSpPr>
            <p:spPr>
              <a:xfrm>
                <a:off x="1827391" y="5377247"/>
                <a:ext cx="3360182" cy="540533"/>
              </a:xfrm>
              <a:prstGeom prst="rect">
                <a:avLst/>
              </a:prstGeom>
              <a:noFill/>
            </p:spPr>
            <p:txBody>
              <a:bodyPr wrap="square">
                <a:spAutoFit/>
              </a:bodyPr>
              <a:lstStyle/>
              <a:p>
                <a:r>
                  <a:rPr lang="en-US" sz="1400" dirty="0"/>
                  <a:t>MicroBooNE’s nominal MC (GENIE v3 tune) is used to determine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1" smtClean="0">
                            <a:latin typeface="Cambria Math" panose="02040503050406030204" pitchFamily="18" charset="0"/>
                          </a:rPr>
                          <m:t>R</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 </m:t>
                    </m:r>
                  </m:oMath>
                </a14:m>
                <a:r>
                  <a:rPr lang="en-US" sz="1400" dirty="0"/>
                  <a:t>  </a:t>
                </a:r>
              </a:p>
            </p:txBody>
          </p:sp>
        </mc:Choice>
        <mc:Fallback xmlns="">
          <p:sp>
            <p:nvSpPr>
              <p:cNvPr id="36" name="TextBox 35">
                <a:extLst>
                  <a:ext uri="{FF2B5EF4-FFF2-40B4-BE49-F238E27FC236}">
                    <a16:creationId xmlns:a16="http://schemas.microsoft.com/office/drawing/2014/main" id="{51EC6AD5-583B-4F88-AAFD-5E3B277FE2A6}"/>
                  </a:ext>
                </a:extLst>
              </p:cNvPr>
              <p:cNvSpPr txBox="1">
                <a:spLocks noRot="1" noChangeAspect="1" noMove="1" noResize="1" noEditPoints="1" noAdjustHandles="1" noChangeArrowheads="1" noChangeShapeType="1" noTextEdit="1"/>
              </p:cNvSpPr>
              <p:nvPr/>
            </p:nvSpPr>
            <p:spPr>
              <a:xfrm>
                <a:off x="1827391" y="5377247"/>
                <a:ext cx="3360182" cy="540533"/>
              </a:xfrm>
              <a:prstGeom prst="rect">
                <a:avLst/>
              </a:prstGeom>
              <a:blipFill>
                <a:blip r:embed="rId10"/>
                <a:stretch>
                  <a:fillRect l="-755" t="-2273" b="-681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F164EE61-48BD-7543-AC26-59917736332F}"/>
              </a:ext>
            </a:extLst>
          </p:cNvPr>
          <p:cNvSpPr>
            <a:spLocks noGrp="1"/>
          </p:cNvSpPr>
          <p:nvPr>
            <p:ph type="dt" sz="half" idx="10"/>
          </p:nvPr>
        </p:nvSpPr>
        <p:spPr/>
        <p:txBody>
          <a:bodyPr/>
          <a:lstStyle/>
          <a:p>
            <a:r>
              <a:rPr lang="en-US"/>
              <a:t>Wenqiang Gu</a:t>
            </a:r>
            <a:endParaRPr lang="en-US" dirty="0"/>
          </a:p>
        </p:txBody>
      </p:sp>
      <p:sp>
        <p:nvSpPr>
          <p:cNvPr id="62" name="Down Arrow 61">
            <a:extLst>
              <a:ext uri="{FF2B5EF4-FFF2-40B4-BE49-F238E27FC236}">
                <a16:creationId xmlns:a16="http://schemas.microsoft.com/office/drawing/2014/main" id="{E39B71E7-B06A-E543-8583-B8A825553F51}"/>
              </a:ext>
            </a:extLst>
          </p:cNvPr>
          <p:cNvSpPr/>
          <p:nvPr/>
        </p:nvSpPr>
        <p:spPr>
          <a:xfrm>
            <a:off x="2946470" y="3303726"/>
            <a:ext cx="309221" cy="64980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sp>
        <p:nvSpPr>
          <p:cNvPr id="65" name="TextBox 64">
            <a:extLst>
              <a:ext uri="{FF2B5EF4-FFF2-40B4-BE49-F238E27FC236}">
                <a16:creationId xmlns:a16="http://schemas.microsoft.com/office/drawing/2014/main" id="{5978B1FE-3050-2640-BBC3-A693B6F7E196}"/>
              </a:ext>
            </a:extLst>
          </p:cNvPr>
          <p:cNvSpPr txBox="1"/>
          <p:nvPr/>
        </p:nvSpPr>
        <p:spPr>
          <a:xfrm>
            <a:off x="3279446" y="3303726"/>
            <a:ext cx="2919299" cy="584775"/>
          </a:xfrm>
          <a:prstGeom prst="rect">
            <a:avLst/>
          </a:prstGeom>
          <a:noFill/>
        </p:spPr>
        <p:txBody>
          <a:bodyPr wrap="square" rtlCol="0">
            <a:spAutoFit/>
          </a:bodyPr>
          <a:lstStyle/>
          <a:p>
            <a:r>
              <a:rPr lang="en-US" sz="3200" b="1" dirty="0"/>
              <a:t>Refactorized</a:t>
            </a:r>
          </a:p>
        </p:txBody>
      </p:sp>
      <p:grpSp>
        <p:nvGrpSpPr>
          <p:cNvPr id="71" name="Group 70">
            <a:extLst>
              <a:ext uri="{FF2B5EF4-FFF2-40B4-BE49-F238E27FC236}">
                <a16:creationId xmlns:a16="http://schemas.microsoft.com/office/drawing/2014/main" id="{16DC7E86-8803-754B-A974-416F9F0D2A14}"/>
              </a:ext>
            </a:extLst>
          </p:cNvPr>
          <p:cNvGrpSpPr/>
          <p:nvPr/>
        </p:nvGrpSpPr>
        <p:grpSpPr>
          <a:xfrm>
            <a:off x="4038600" y="3991432"/>
            <a:ext cx="6062736" cy="1970859"/>
            <a:chOff x="4038600" y="4028204"/>
            <a:chExt cx="6062736" cy="1970859"/>
          </a:xfrm>
        </p:grpSpPr>
        <p:grpSp>
          <p:nvGrpSpPr>
            <p:cNvPr id="13" name="Group 12">
              <a:extLst>
                <a:ext uri="{FF2B5EF4-FFF2-40B4-BE49-F238E27FC236}">
                  <a16:creationId xmlns:a16="http://schemas.microsoft.com/office/drawing/2014/main" id="{9ACF4C3C-A9DB-0C42-B80C-CD8F1E4D07FF}"/>
                </a:ext>
              </a:extLst>
            </p:cNvPr>
            <p:cNvGrpSpPr/>
            <p:nvPr/>
          </p:nvGrpSpPr>
          <p:grpSpPr>
            <a:xfrm>
              <a:off x="6639248" y="4028204"/>
              <a:ext cx="3462088" cy="1970859"/>
              <a:chOff x="7167869" y="3791517"/>
              <a:chExt cx="3462088" cy="1970859"/>
            </a:xfrm>
          </p:grpSpPr>
          <p:grpSp>
            <p:nvGrpSpPr>
              <p:cNvPr id="7" name="Group 6">
                <a:extLst>
                  <a:ext uri="{FF2B5EF4-FFF2-40B4-BE49-F238E27FC236}">
                    <a16:creationId xmlns:a16="http://schemas.microsoft.com/office/drawing/2014/main" id="{2F9EF5FB-CD56-0B46-A975-CCC9A2D0A17B}"/>
                  </a:ext>
                </a:extLst>
              </p:cNvPr>
              <p:cNvGrpSpPr/>
              <p:nvPr/>
            </p:nvGrpSpPr>
            <p:grpSpPr>
              <a:xfrm>
                <a:off x="7273571" y="3951524"/>
                <a:ext cx="3356386" cy="1250897"/>
                <a:chOff x="8770417" y="4025367"/>
                <a:chExt cx="3356386" cy="1250897"/>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461BF8-0620-4F4F-90CA-74EC714BDC58}"/>
                        </a:ext>
                      </a:extLst>
                    </p:cNvPr>
                    <p:cNvSpPr txBox="1"/>
                    <p:nvPr/>
                  </p:nvSpPr>
                  <p:spPr>
                    <a:xfrm>
                      <a:off x="8770417" y="4025367"/>
                      <a:ext cx="3356386" cy="877741"/>
                    </a:xfrm>
                    <a:prstGeom prst="rect">
                      <a:avLst/>
                    </a:prstGeom>
                    <a:no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1" i="1" smtClean="0">
                                    <a:solidFill>
                                      <a:srgbClr val="000000"/>
                                    </a:solidFill>
                                    <a:latin typeface="Cambria Math" panose="02040503050406030204" pitchFamily="18" charset="0"/>
                                  </a:rPr>
                                </m:ctrlPr>
                              </m:sSubPr>
                              <m:e>
                                <m:r>
                                  <a:rPr lang="en-US" sz="1600" b="1" i="1" smtClean="0">
                                    <a:solidFill>
                                      <a:srgbClr val="000000"/>
                                    </a:solidFill>
                                    <a:latin typeface="Cambria Math" panose="02040503050406030204" pitchFamily="18" charset="0"/>
                                  </a:rPr>
                                  <m:t>𝑺</m:t>
                                </m:r>
                              </m:e>
                              <m:sub>
                                <m:r>
                                  <a:rPr lang="en-US" sz="1600" b="1" i="1" smtClean="0">
                                    <a:solidFill>
                                      <a:srgbClr val="000000"/>
                                    </a:solidFill>
                                    <a:latin typeface="Cambria Math" panose="02040503050406030204" pitchFamily="18" charset="0"/>
                                  </a:rPr>
                                  <m:t>𝒋</m:t>
                                </m:r>
                              </m:sub>
                            </m:sSub>
                            <m:r>
                              <a:rPr lang="en-US" sz="1600" b="1" i="1" smtClean="0">
                                <a:solidFill>
                                  <a:srgbClr val="000000"/>
                                </a:solidFill>
                                <a:latin typeface="Cambria Math" panose="02040503050406030204" pitchFamily="18" charset="0"/>
                              </a:rPr>
                              <m:t>=</m:t>
                            </m:r>
                            <m:f>
                              <m:fPr>
                                <m:ctrlPr>
                                  <a:rPr lang="en-US" sz="1600" b="1" i="1">
                                    <a:solidFill>
                                      <a:srgbClr val="000000"/>
                                    </a:solidFill>
                                    <a:latin typeface="Cambria Math" panose="02040503050406030204" pitchFamily="18" charset="0"/>
                                  </a:rPr>
                                </m:ctrlPr>
                              </m:fPr>
                              <m:num>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𝝈</m:t>
                                    </m: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num>
                              <m:den>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den>
                            </m:f>
                          </m:oMath>
                        </m:oMathPara>
                      </a14:m>
                      <a:endParaRPr lang="en-US" sz="1600" b="1" dirty="0"/>
                    </a:p>
                  </p:txBody>
                </p:sp>
              </mc:Choice>
              <mc:Fallback xmlns="">
                <p:sp>
                  <p:nvSpPr>
                    <p:cNvPr id="30" name="TextBox 29">
                      <a:extLst>
                        <a:ext uri="{FF2B5EF4-FFF2-40B4-BE49-F238E27FC236}">
                          <a16:creationId xmlns:a16="http://schemas.microsoft.com/office/drawing/2014/main" id="{D5461BF8-0620-4F4F-90CA-74EC714BDC58}"/>
                        </a:ext>
                      </a:extLst>
                    </p:cNvPr>
                    <p:cNvSpPr txBox="1">
                      <a:spLocks noRot="1" noChangeAspect="1" noMove="1" noResize="1" noEditPoints="1" noAdjustHandles="1" noChangeArrowheads="1" noChangeShapeType="1" noTextEdit="1"/>
                    </p:cNvSpPr>
                    <p:nvPr/>
                  </p:nvSpPr>
                  <p:spPr>
                    <a:xfrm>
                      <a:off x="8770417" y="4025367"/>
                      <a:ext cx="3356386" cy="877741"/>
                    </a:xfrm>
                    <a:prstGeom prst="rect">
                      <a:avLst/>
                    </a:prstGeom>
                    <a:blipFill>
                      <a:blip r:embed="rId11"/>
                      <a:stretch>
                        <a:fillRect t="-45070" b="-70423"/>
                      </a:stretch>
                    </a:blipFill>
                    <a:ln>
                      <a:solidFill>
                        <a:schemeClr val="bg1"/>
                      </a:solid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92D70D45-D182-4D70-A6E4-3EB6C9611C89}"/>
                    </a:ext>
                  </a:extLst>
                </p:cNvPr>
                <p:cNvSpPr txBox="1"/>
                <p:nvPr/>
              </p:nvSpPr>
              <p:spPr>
                <a:xfrm>
                  <a:off x="8777647" y="4968487"/>
                  <a:ext cx="3227417" cy="307777"/>
                </a:xfrm>
                <a:prstGeom prst="rect">
                  <a:avLst/>
                </a:prstGeom>
                <a:noFill/>
              </p:spPr>
              <p:txBody>
                <a:bodyPr wrap="square" rtlCol="0">
                  <a:spAutoFit/>
                </a:bodyPr>
                <a:lstStyle/>
                <a:p>
                  <a:r>
                    <a:rPr lang="en-US" sz="1400" b="1" dirty="0"/>
                    <a:t>Nominal-flux averaged cross section</a:t>
                  </a:r>
                </a:p>
              </p:txBody>
            </p:sp>
          </p:grpSp>
          <p:sp>
            <p:nvSpPr>
              <p:cNvPr id="3" name="TextBox 2">
                <a:extLst>
                  <a:ext uri="{FF2B5EF4-FFF2-40B4-BE49-F238E27FC236}">
                    <a16:creationId xmlns:a16="http://schemas.microsoft.com/office/drawing/2014/main" id="{00360A86-53D1-964A-9E4E-779271E3F219}"/>
                  </a:ext>
                </a:extLst>
              </p:cNvPr>
              <p:cNvSpPr txBox="1"/>
              <p:nvPr/>
            </p:nvSpPr>
            <p:spPr>
              <a:xfrm>
                <a:off x="7280802" y="5206551"/>
                <a:ext cx="2989634" cy="461665"/>
              </a:xfrm>
              <a:prstGeom prst="rect">
                <a:avLst/>
              </a:prstGeom>
              <a:noFill/>
            </p:spPr>
            <p:txBody>
              <a:bodyPr wrap="square" rtlCol="0">
                <a:spAutoFit/>
              </a:bodyPr>
              <a:lstStyle/>
              <a:p>
                <a:r>
                  <a:rPr lang="en-US" sz="1200" dirty="0"/>
                  <a:t>* Proper treatment of flux shape uncertainty: PhysRevD.102.113012</a:t>
                </a:r>
                <a:endParaRPr lang="en-US" sz="1200" dirty="0">
                  <a:solidFill>
                    <a:srgbClr val="FF0000"/>
                  </a:solidFill>
                </a:endParaRPr>
              </a:p>
            </p:txBody>
          </p:sp>
          <p:sp>
            <p:nvSpPr>
              <p:cNvPr id="12" name="Rectangle 11">
                <a:extLst>
                  <a:ext uri="{FF2B5EF4-FFF2-40B4-BE49-F238E27FC236}">
                    <a16:creationId xmlns:a16="http://schemas.microsoft.com/office/drawing/2014/main" id="{C81FFAC3-34EC-0F4C-BB01-E93CF22ED54D}"/>
                  </a:ext>
                </a:extLst>
              </p:cNvPr>
              <p:cNvSpPr/>
              <p:nvPr/>
            </p:nvSpPr>
            <p:spPr>
              <a:xfrm>
                <a:off x="7167869" y="3791517"/>
                <a:ext cx="3215500" cy="19708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2F12FE5F-2E2C-3046-88A5-CBE078653343}"/>
                </a:ext>
              </a:extLst>
            </p:cNvPr>
            <p:cNvSpPr/>
            <p:nvPr/>
          </p:nvSpPr>
          <p:spPr>
            <a:xfrm>
              <a:off x="4038600" y="4310146"/>
              <a:ext cx="546918" cy="70499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66807DC-E3E6-A340-B2EE-74CF7B15BE01}"/>
                </a:ext>
              </a:extLst>
            </p:cNvPr>
            <p:cNvCxnSpPr>
              <a:stCxn id="66" idx="0"/>
            </p:cNvCxnSpPr>
            <p:nvPr/>
          </p:nvCxnSpPr>
          <p:spPr>
            <a:xfrm flipV="1">
              <a:off x="4312059" y="4028204"/>
              <a:ext cx="2327189" cy="28194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F95017F-D64D-224A-B21C-84B253A224E2}"/>
                </a:ext>
              </a:extLst>
            </p:cNvPr>
            <p:cNvCxnSpPr>
              <a:cxnSpLocks/>
            </p:cNvCxnSpPr>
            <p:nvPr/>
          </p:nvCxnSpPr>
          <p:spPr>
            <a:xfrm>
              <a:off x="4290955" y="5016982"/>
              <a:ext cx="2348293" cy="98208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BE9AA60-E2C8-3A4F-B149-9526F7D5E893}"/>
              </a:ext>
            </a:extLst>
          </p:cNvPr>
          <p:cNvSpPr>
            <a:spLocks noGrp="1"/>
          </p:cNvSpPr>
          <p:nvPr>
            <p:ph type="sldNum" sz="quarter" idx="12"/>
          </p:nvPr>
        </p:nvSpPr>
        <p:spPr/>
        <p:txBody>
          <a:bodyPr/>
          <a:lstStyle/>
          <a:p>
            <a:fld id="{A57F9112-1840-42A5-8E86-90BE042C0880}" type="slidenum">
              <a:rPr lang="en-US" smtClean="0"/>
              <a:pPr/>
              <a:t>18</a:t>
            </a:fld>
            <a:endParaRPr lang="en-US" dirty="0"/>
          </a:p>
        </p:txBody>
      </p:sp>
    </p:spTree>
    <p:extLst>
      <p:ext uri="{BB962C8B-B14F-4D97-AF65-F5344CB8AC3E}">
        <p14:creationId xmlns:p14="http://schemas.microsoft.com/office/powerpoint/2010/main" val="3264519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AF05D2A-3B02-3C4E-A9AC-D28B5CAE4917}"/>
                  </a:ext>
                </a:extLst>
              </p:cNvPr>
              <p:cNvSpPr>
                <a:spLocks noGrp="1"/>
              </p:cNvSpPr>
              <p:nvPr>
                <p:ph type="title"/>
              </p:nvPr>
            </p:nvSpPr>
            <p:spPr/>
            <p:txBody>
              <a:bodyPr>
                <a:normAutofit/>
              </a:bodyPr>
              <a:lstStyle/>
              <a:p>
                <a:r>
                  <a:rPr lang="en-US" dirty="0"/>
                  <a:t>Result (I): Total Cross Section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1" smtClean="0">
                        <a:latin typeface="Cambria Math" panose="02040503050406030204" pitchFamily="18" charset="0"/>
                      </a:rPr>
                      <m:t>E</m:t>
                    </m:r>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2AF05D2A-3B02-3C4E-A9AC-D28B5CAE4917}"/>
                  </a:ext>
                </a:extLst>
              </p:cNvPr>
              <p:cNvSpPr>
                <a:spLocks noGrp="1" noRot="1" noChangeAspect="1" noMove="1" noResize="1" noEditPoints="1" noAdjustHandles="1" noChangeArrowheads="1" noChangeShapeType="1" noTextEdit="1"/>
              </p:cNvSpPr>
              <p:nvPr>
                <p:ph type="title"/>
              </p:nvPr>
            </p:nvSpPr>
            <p:spPr>
              <a:blipFill>
                <a:blip r:embed="rId3"/>
                <a:stretch>
                  <a:fillRect l="-2309" t="-26786" b="-41071"/>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88D16750-F43B-CE40-A4F0-11FE48767E9D}"/>
              </a:ext>
            </a:extLst>
          </p:cNvPr>
          <p:cNvSpPr>
            <a:spLocks noGrp="1"/>
          </p:cNvSpPr>
          <p:nvPr>
            <p:ph idx="1"/>
          </p:nvPr>
        </p:nvSpPr>
        <p:spPr>
          <a:xfrm>
            <a:off x="6095999" y="1056443"/>
            <a:ext cx="5489359" cy="5406501"/>
          </a:xfrm>
        </p:spPr>
        <p:txBody>
          <a:bodyPr/>
          <a:lstStyle/>
          <a:p>
            <a:r>
              <a:rPr lang="en-US" dirty="0"/>
              <a:t>Wiener regularization applied to each generator’s model prediction for a proper data comparison</a:t>
            </a:r>
          </a:p>
          <a:p>
            <a:endParaRPr lang="en-US" dirty="0"/>
          </a:p>
          <a:p>
            <a:r>
              <a:rPr lang="en-US" dirty="0" err="1"/>
              <a:t>GiBUU</a:t>
            </a:r>
            <a:r>
              <a:rPr lang="en-US" dirty="0"/>
              <a:t>, NEUT and MicroBooNE GENIE tune all give reasonable agreement</a:t>
            </a:r>
          </a:p>
        </p:txBody>
      </p:sp>
      <p:sp>
        <p:nvSpPr>
          <p:cNvPr id="5" name="Footer Placeholder 4">
            <a:extLst>
              <a:ext uri="{FF2B5EF4-FFF2-40B4-BE49-F238E27FC236}">
                <a16:creationId xmlns:a16="http://schemas.microsoft.com/office/drawing/2014/main" id="{1BAC13C9-DAA5-8741-AC3F-F030FB247CE0}"/>
              </a:ext>
            </a:extLst>
          </p:cNvPr>
          <p:cNvSpPr>
            <a:spLocks noGrp="1"/>
          </p:cNvSpPr>
          <p:nvPr>
            <p:ph type="ftr" sz="quarter" idx="11"/>
          </p:nvPr>
        </p:nvSpPr>
        <p:spPr/>
        <p:txBody>
          <a:bodyPr/>
          <a:lstStyle/>
          <a:p>
            <a:r>
              <a:rPr lang="en-US"/>
              <a:t>Brookhaven Forum 2021</a:t>
            </a:r>
            <a:endParaRPr lang="en-US" dirty="0"/>
          </a:p>
        </p:txBody>
      </p:sp>
      <p:pic>
        <p:nvPicPr>
          <p:cNvPr id="8" name="Picture 7">
            <a:extLst>
              <a:ext uri="{FF2B5EF4-FFF2-40B4-BE49-F238E27FC236}">
                <a16:creationId xmlns:a16="http://schemas.microsoft.com/office/drawing/2014/main" id="{A29DA6D5-F17B-BD4C-A179-F72232B0C30C}"/>
              </a:ext>
            </a:extLst>
          </p:cNvPr>
          <p:cNvPicPr>
            <a:picLocks noChangeAspect="1"/>
          </p:cNvPicPr>
          <p:nvPr/>
        </p:nvPicPr>
        <p:blipFill>
          <a:blip r:embed="rId4"/>
          <a:stretch>
            <a:fillRect/>
          </a:stretch>
        </p:blipFill>
        <p:spPr>
          <a:xfrm>
            <a:off x="612559" y="1056443"/>
            <a:ext cx="5240701" cy="5117183"/>
          </a:xfrm>
          <a:prstGeom prst="rect">
            <a:avLst/>
          </a:prstGeom>
        </p:spPr>
      </p:pic>
      <p:sp>
        <p:nvSpPr>
          <p:cNvPr id="9" name="Rectangle 8">
            <a:extLst>
              <a:ext uri="{FF2B5EF4-FFF2-40B4-BE49-F238E27FC236}">
                <a16:creationId xmlns:a16="http://schemas.microsoft.com/office/drawing/2014/main" id="{AB74080C-7E6F-7343-B47E-ADBB8B8F1A93}"/>
              </a:ext>
            </a:extLst>
          </p:cNvPr>
          <p:cNvSpPr/>
          <p:nvPr/>
        </p:nvSpPr>
        <p:spPr>
          <a:xfrm>
            <a:off x="2963333" y="5757333"/>
            <a:ext cx="1075267" cy="416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8BD37B-BE8B-0E4B-B44E-94C7EE3B9DEB}"/>
              </a:ext>
            </a:extLst>
          </p:cNvPr>
          <p:cNvSpPr txBox="1"/>
          <p:nvPr/>
        </p:nvSpPr>
        <p:spPr>
          <a:xfrm>
            <a:off x="3726769" y="4893733"/>
            <a:ext cx="2101091" cy="369332"/>
          </a:xfrm>
          <a:prstGeom prst="rect">
            <a:avLst/>
          </a:prstGeom>
          <a:noFill/>
        </p:spPr>
        <p:txBody>
          <a:bodyPr wrap="square" rtlCol="0">
            <a:spAutoFit/>
          </a:bodyPr>
          <a:lstStyle/>
          <a:p>
            <a:r>
              <a:rPr lang="en-US" dirty="0" err="1"/>
              <a:t>arXiv</a:t>
            </a:r>
            <a:r>
              <a:rPr lang="en-US" dirty="0"/>
              <a:t>: 2110.14023</a:t>
            </a:r>
          </a:p>
        </p:txBody>
      </p:sp>
      <p:sp>
        <p:nvSpPr>
          <p:cNvPr id="7" name="Date Placeholder 6">
            <a:extLst>
              <a:ext uri="{FF2B5EF4-FFF2-40B4-BE49-F238E27FC236}">
                <a16:creationId xmlns:a16="http://schemas.microsoft.com/office/drawing/2014/main" id="{73BD0B6D-9B65-FA44-A38A-5507E852338D}"/>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9F92432B-D3B5-1A49-BA82-7BEE108FFC36}"/>
              </a:ext>
            </a:extLst>
          </p:cNvPr>
          <p:cNvSpPr>
            <a:spLocks noGrp="1"/>
          </p:cNvSpPr>
          <p:nvPr>
            <p:ph type="sldNum" sz="quarter" idx="12"/>
          </p:nvPr>
        </p:nvSpPr>
        <p:spPr/>
        <p:txBody>
          <a:bodyPr/>
          <a:lstStyle/>
          <a:p>
            <a:fld id="{A57F9112-1840-42A5-8E86-90BE042C0880}" type="slidenum">
              <a:rPr lang="en-US" smtClean="0"/>
              <a:pPr/>
              <a:t>19</a:t>
            </a:fld>
            <a:endParaRPr lang="en-US" dirty="0"/>
          </a:p>
        </p:txBody>
      </p:sp>
    </p:spTree>
    <p:extLst>
      <p:ext uri="{BB962C8B-B14F-4D97-AF65-F5344CB8AC3E}">
        <p14:creationId xmlns:p14="http://schemas.microsoft.com/office/powerpoint/2010/main" val="223382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MicroBooNE Overview</a:t>
            </a:r>
          </a:p>
        </p:txBody>
      </p:sp>
      <p:sp>
        <p:nvSpPr>
          <p:cNvPr id="7" name="Footer Placeholder 6"/>
          <p:cNvSpPr>
            <a:spLocks noGrp="1"/>
          </p:cNvSpPr>
          <p:nvPr>
            <p:ph type="ftr" sz="quarter" idx="11"/>
          </p:nvPr>
        </p:nvSpPr>
        <p:spPr/>
        <p:txBody>
          <a:bodyPr/>
          <a:lstStyle/>
          <a:p>
            <a:r>
              <a:rPr lang="en-US"/>
              <a:t>Brookhaven Forum 2021</a:t>
            </a:r>
          </a:p>
        </p:txBody>
      </p:sp>
      <p:pic>
        <p:nvPicPr>
          <p:cNvPr id="9" name="Picture 8"/>
          <p:cNvPicPr>
            <a:picLocks noChangeAspect="1"/>
          </p:cNvPicPr>
          <p:nvPr/>
        </p:nvPicPr>
        <p:blipFill>
          <a:blip r:embed="rId3"/>
          <a:stretch>
            <a:fillRect/>
          </a:stretch>
        </p:blipFill>
        <p:spPr>
          <a:xfrm>
            <a:off x="3876483" y="2902509"/>
            <a:ext cx="8057740" cy="2636648"/>
          </a:xfrm>
          <a:prstGeom prst="rect">
            <a:avLst/>
          </a:prstGeom>
        </p:spPr>
      </p:pic>
      <p:pic>
        <p:nvPicPr>
          <p:cNvPr id="10" name="Picture 9"/>
          <p:cNvPicPr>
            <a:picLocks noChangeAspect="1"/>
          </p:cNvPicPr>
          <p:nvPr/>
        </p:nvPicPr>
        <p:blipFill>
          <a:blip r:embed="rId4"/>
          <a:stretch>
            <a:fillRect/>
          </a:stretch>
        </p:blipFill>
        <p:spPr>
          <a:xfrm>
            <a:off x="131206" y="2902509"/>
            <a:ext cx="3475101" cy="2288480"/>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10746" y="1289882"/>
                <a:ext cx="5309762" cy="1384995"/>
              </a:xfrm>
              <a:prstGeom prst="rect">
                <a:avLst/>
              </a:prstGeom>
              <a:noFill/>
              <a:ln>
                <a:solidFill>
                  <a:schemeClr val="accent1"/>
                </a:solidFill>
              </a:ln>
            </p:spPr>
            <p:txBody>
              <a:bodyPr wrap="square" rtlCol="0">
                <a:spAutoFit/>
              </a:bodyPr>
              <a:lstStyle/>
              <a:p>
                <a:pPr marL="342900" indent="-342900">
                  <a:buFont typeface="Arial" panose="020B0604020202020204" pitchFamily="34" charset="0"/>
                  <a:buChar char="•"/>
                </a:pPr>
                <a:r>
                  <a:rPr lang="en-US" sz="2400" u="sng" dirty="0"/>
                  <a:t>Micro</a:t>
                </a:r>
                <a:r>
                  <a:rPr lang="en-US" sz="2400" dirty="0"/>
                  <a:t> </a:t>
                </a:r>
                <a:r>
                  <a:rPr lang="en-US" sz="2400" u="sng" dirty="0"/>
                  <a:t>Boo</a:t>
                </a:r>
                <a:r>
                  <a:rPr lang="en-US" sz="2400" dirty="0"/>
                  <a:t>ster </a:t>
                </a:r>
                <a:r>
                  <a:rPr lang="en-US" sz="2400" u="sng" dirty="0"/>
                  <a:t>N</a:t>
                </a:r>
                <a:r>
                  <a:rPr lang="en-US" sz="2400" dirty="0"/>
                  <a:t>eutrino </a:t>
                </a:r>
                <a:r>
                  <a:rPr lang="en-US" sz="2400" u="sng" dirty="0"/>
                  <a:t>E</a:t>
                </a:r>
                <a:r>
                  <a:rPr lang="en-US" sz="2400" dirty="0"/>
                  <a:t>xperiment</a:t>
                </a:r>
              </a:p>
              <a:p>
                <a:pPr marL="914400" lvl="1" indent="-457200">
                  <a:buFont typeface="Courier New" panose="02070309020205020404" pitchFamily="49" charset="0"/>
                  <a:buChar char="o"/>
                </a:pPr>
                <a:r>
                  <a:rPr lang="en-US" sz="2000" dirty="0">
                    <a:solidFill>
                      <a:schemeClr val="tx1"/>
                    </a:solidFill>
                  </a:rPr>
                  <a:t>Accelerator </a:t>
                </a:r>
                <a14:m>
                  <m:oMath xmlns:m="http://schemas.openxmlformats.org/officeDocument/2006/math">
                    <m:r>
                      <a:rPr lang="en-US" sz="2000" b="0" i="1" smtClean="0">
                        <a:solidFill>
                          <a:schemeClr val="tx1"/>
                        </a:solidFill>
                        <a:latin typeface="Cambria Math" panose="02040503050406030204" pitchFamily="18" charset="0"/>
                      </a:rPr>
                      <m:t>𝜈</m:t>
                    </m:r>
                  </m:oMath>
                </a14:m>
                <a:r>
                  <a:rPr lang="en-US" sz="2000" dirty="0">
                    <a:solidFill>
                      <a:schemeClr val="tx1"/>
                    </a:solidFill>
                  </a:rPr>
                  <a:t> experiment</a:t>
                </a:r>
                <a:r>
                  <a:rPr lang="en-US" sz="2000" dirty="0"/>
                  <a:t> </a:t>
                </a:r>
                <a:r>
                  <a:rPr lang="en-US" sz="2000" dirty="0">
                    <a:solidFill>
                      <a:schemeClr val="tx1"/>
                    </a:solidFill>
                  </a:rPr>
                  <a:t>at </a:t>
                </a:r>
                <a:r>
                  <a:rPr lang="en-US" sz="2000" dirty="0" err="1">
                    <a:solidFill>
                      <a:schemeClr val="tx1"/>
                    </a:solidFill>
                  </a:rPr>
                  <a:t>Fermilab</a:t>
                </a:r>
                <a:endParaRPr lang="en-US" sz="2000" dirty="0">
                  <a:solidFill>
                    <a:schemeClr val="tx1"/>
                  </a:solidFill>
                </a:endParaRPr>
              </a:p>
              <a:p>
                <a:pPr marL="914400" lvl="1" indent="-457200">
                  <a:buFont typeface="Courier New" panose="02070309020205020404" pitchFamily="49" charset="0"/>
                  <a:buChar char="o"/>
                </a:pPr>
                <a:r>
                  <a:rPr lang="en-US" sz="2000" dirty="0" err="1"/>
                  <a:t>LArTPC</a:t>
                </a:r>
                <a:r>
                  <a:rPr lang="en-US" sz="2000" dirty="0"/>
                  <a:t> with 85 ton active mass</a:t>
                </a:r>
              </a:p>
              <a:p>
                <a:pPr marL="914400" lvl="1" indent="-457200">
                  <a:buFont typeface="Courier New" panose="02070309020205020404" pitchFamily="49" charset="0"/>
                  <a:buChar char="o"/>
                </a:pPr>
                <a:r>
                  <a:rPr lang="en-US" sz="2000" dirty="0"/>
                  <a:t>Near-surface operation</a:t>
                </a:r>
              </a:p>
            </p:txBody>
          </p:sp>
        </mc:Choice>
        <mc:Fallback xmlns="">
          <p:sp>
            <p:nvSpPr>
              <p:cNvPr id="11" name="TextBox 10"/>
              <p:cNvSpPr txBox="1">
                <a:spLocks noRot="1" noChangeAspect="1" noMove="1" noResize="1" noEditPoints="1" noAdjustHandles="1" noChangeArrowheads="1" noChangeShapeType="1" noTextEdit="1"/>
              </p:cNvSpPr>
              <p:nvPr/>
            </p:nvSpPr>
            <p:spPr>
              <a:xfrm>
                <a:off x="510746" y="1289882"/>
                <a:ext cx="5309762" cy="1384995"/>
              </a:xfrm>
              <a:prstGeom prst="rect">
                <a:avLst/>
              </a:prstGeom>
              <a:blipFill>
                <a:blip r:embed="rId5"/>
                <a:stretch>
                  <a:fillRect l="-1489" t="-2620" r="-802" b="-7860"/>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926014" y="1289882"/>
                <a:ext cx="5794924" cy="1384995"/>
              </a:xfrm>
              <a:prstGeom prst="rect">
                <a:avLst/>
              </a:prstGeom>
              <a:noFill/>
              <a:ln>
                <a:solidFill>
                  <a:schemeClr val="accent1"/>
                </a:solidFill>
              </a:ln>
            </p:spPr>
            <p:txBody>
              <a:bodyPr wrap="square" rtlCol="0">
                <a:spAutoFit/>
              </a:bodyPr>
              <a:lstStyle/>
              <a:p>
                <a:pPr marL="342900" indent="-342900">
                  <a:buFont typeface="Arial" panose="020B0604020202020204" pitchFamily="34" charset="0"/>
                  <a:buChar char="•"/>
                </a:pPr>
                <a:r>
                  <a:rPr lang="en-US" sz="2400" dirty="0"/>
                  <a:t>Main physics goals:</a:t>
                </a:r>
              </a:p>
              <a:p>
                <a:pPr marL="800100" lvl="1" indent="-342900">
                  <a:buFont typeface="Courier New" panose="02070309020205020404" pitchFamily="49" charset="0"/>
                  <a:buChar char="o"/>
                </a:pPr>
                <a:r>
                  <a:rPr lang="en-US" sz="2000" dirty="0"/>
                  <a:t>Investigate </a:t>
                </a:r>
                <a:r>
                  <a:rPr lang="en-US" sz="2000" dirty="0" err="1"/>
                  <a:t>MiniBooNE</a:t>
                </a:r>
                <a:r>
                  <a:rPr lang="en-US" sz="2000" dirty="0"/>
                  <a:t> low-energy excess (plenary session II this morning, by Bonnie F.)</a:t>
                </a:r>
              </a:p>
              <a:p>
                <a:pPr marL="800100" lvl="1" indent="-342900">
                  <a:buFont typeface="Courier New" panose="02070309020205020404" pitchFamily="49" charset="0"/>
                  <a:buChar char="o"/>
                </a:pPr>
                <a:r>
                  <a:rPr lang="en-US" sz="2000" dirty="0"/>
                  <a:t>Measure </a:t>
                </a:r>
                <a14:m>
                  <m:oMath xmlns:m="http://schemas.openxmlformats.org/officeDocument/2006/math">
                    <m:r>
                      <a:rPr lang="en-US" sz="2000" i="1">
                        <a:latin typeface="Cambria Math" panose="02040503050406030204" pitchFamily="18" charset="0"/>
                      </a:rPr>
                      <m:t>𝜈</m:t>
                    </m:r>
                  </m:oMath>
                </a14:m>
                <a:r>
                  <a:rPr lang="en-US" sz="2000" dirty="0"/>
                  <a:t>-</a:t>
                </a:r>
                <a14:m>
                  <m:oMath xmlns:m="http://schemas.openxmlformats.org/officeDocument/2006/math">
                    <m:r>
                      <m:rPr>
                        <m:sty m:val="p"/>
                      </m:rPr>
                      <a:rPr lang="en-US" sz="2000" dirty="0">
                        <a:latin typeface="Cambria Math" panose="02040503050406030204" pitchFamily="18" charset="0"/>
                      </a:rPr>
                      <m:t>Ar</m:t>
                    </m:r>
                  </m:oMath>
                </a14:m>
                <a:r>
                  <a:rPr lang="en-US" sz="2000" dirty="0"/>
                  <a:t> interaction cross sections</a:t>
                </a:r>
              </a:p>
            </p:txBody>
          </p:sp>
        </mc:Choice>
        <mc:Fallback xmlns="">
          <p:sp>
            <p:nvSpPr>
              <p:cNvPr id="12" name="TextBox 11"/>
              <p:cNvSpPr txBox="1">
                <a:spLocks noRot="1" noChangeAspect="1" noMove="1" noResize="1" noEditPoints="1" noAdjustHandles="1" noChangeArrowheads="1" noChangeShapeType="1" noTextEdit="1"/>
              </p:cNvSpPr>
              <p:nvPr/>
            </p:nvSpPr>
            <p:spPr>
              <a:xfrm>
                <a:off x="5926014" y="1289882"/>
                <a:ext cx="5794924" cy="1384995"/>
              </a:xfrm>
              <a:prstGeom prst="rect">
                <a:avLst/>
              </a:prstGeom>
              <a:blipFill>
                <a:blip r:embed="rId6"/>
                <a:stretch>
                  <a:fillRect l="-1528" t="-3604" b="-6306"/>
                </a:stretch>
              </a:blipFill>
              <a:ln>
                <a:solidFill>
                  <a:schemeClr val="accent1"/>
                </a:solidFill>
              </a:ln>
            </p:spPr>
            <p:txBody>
              <a:bodyPr/>
              <a:lstStyle/>
              <a:p>
                <a:r>
                  <a:rPr lang="en-US">
                    <a:noFill/>
                  </a:rPr>
                  <a:t> </a:t>
                </a:r>
              </a:p>
            </p:txBody>
          </p:sp>
        </mc:Fallback>
      </mc:AlternateContent>
      <p:cxnSp>
        <p:nvCxnSpPr>
          <p:cNvPr id="13" name="Straight Arrow Connector 12"/>
          <p:cNvCxnSpPr/>
          <p:nvPr/>
        </p:nvCxnSpPr>
        <p:spPr>
          <a:xfrm flipH="1">
            <a:off x="4237892" y="4907962"/>
            <a:ext cx="7195041" cy="279504"/>
          </a:xfrm>
          <a:prstGeom prst="straightConnector1">
            <a:avLst/>
          </a:prstGeom>
          <a:ln w="539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27579" y="4991163"/>
            <a:ext cx="1584082" cy="369332"/>
          </a:xfrm>
          <a:prstGeom prst="rect">
            <a:avLst/>
          </a:prstGeom>
          <a:noFill/>
          <a:ln>
            <a:noFill/>
          </a:ln>
        </p:spPr>
        <p:txBody>
          <a:bodyPr wrap="square" rtlCol="0">
            <a:spAutoFit/>
          </a:bodyPr>
          <a:lstStyle/>
          <a:p>
            <a:pPr algn="ctr"/>
            <a:r>
              <a:rPr lang="en-US" dirty="0" err="1">
                <a:solidFill>
                  <a:srgbClr val="FF0000"/>
                </a:solidFill>
              </a:rPr>
              <a:t>MicroBooNE</a:t>
            </a:r>
            <a:endParaRPr lang="en-US" dirty="0">
              <a:solidFill>
                <a:srgbClr val="FF0000"/>
              </a:solidFill>
            </a:endParaRPr>
          </a:p>
        </p:txBody>
      </p:sp>
      <p:sp>
        <p:nvSpPr>
          <p:cNvPr id="17" name="TextBox 16"/>
          <p:cNvSpPr txBox="1"/>
          <p:nvPr/>
        </p:nvSpPr>
        <p:spPr>
          <a:xfrm>
            <a:off x="617337" y="5172979"/>
            <a:ext cx="2964063" cy="400110"/>
          </a:xfrm>
          <a:prstGeom prst="rect">
            <a:avLst/>
          </a:prstGeom>
          <a:noFill/>
        </p:spPr>
        <p:txBody>
          <a:bodyPr wrap="square" rtlCol="0">
            <a:spAutoFit/>
          </a:bodyPr>
          <a:lstStyle/>
          <a:p>
            <a:pPr algn="ctr"/>
            <a:r>
              <a:rPr lang="en-US" sz="2000" dirty="0">
                <a:solidFill>
                  <a:srgbClr val="FF0000"/>
                </a:solidFill>
              </a:rPr>
              <a:t>MicroBooNE detector</a:t>
            </a:r>
          </a:p>
        </p:txBody>
      </p:sp>
      <p:sp>
        <p:nvSpPr>
          <p:cNvPr id="4" name="Date Placeholder 3">
            <a:extLst>
              <a:ext uri="{FF2B5EF4-FFF2-40B4-BE49-F238E27FC236}">
                <a16:creationId xmlns:a16="http://schemas.microsoft.com/office/drawing/2014/main" id="{D19CA6C4-79F5-6140-B3EE-A5AECB97C934}"/>
              </a:ext>
            </a:extLst>
          </p:cNvPr>
          <p:cNvSpPr>
            <a:spLocks noGrp="1"/>
          </p:cNvSpPr>
          <p:nvPr>
            <p:ph type="dt" sz="half" idx="10"/>
          </p:nvPr>
        </p:nvSpPr>
        <p:spPr/>
        <p:txBody>
          <a:bodyPr/>
          <a:lstStyle/>
          <a:p>
            <a:r>
              <a:rPr lang="en-US"/>
              <a:t>Wenqiang Gu</a:t>
            </a:r>
            <a:endParaRPr lang="en-US" dirty="0"/>
          </a:p>
        </p:txBody>
      </p:sp>
      <p:sp>
        <p:nvSpPr>
          <p:cNvPr id="3" name="Slide Number Placeholder 2">
            <a:extLst>
              <a:ext uri="{FF2B5EF4-FFF2-40B4-BE49-F238E27FC236}">
                <a16:creationId xmlns:a16="http://schemas.microsoft.com/office/drawing/2014/main" id="{2BC06642-0C55-9E4D-A397-7F6440E68DFE}"/>
              </a:ext>
            </a:extLst>
          </p:cNvPr>
          <p:cNvSpPr>
            <a:spLocks noGrp="1"/>
          </p:cNvSpPr>
          <p:nvPr>
            <p:ph type="sldNum" sz="quarter" idx="12"/>
          </p:nvPr>
        </p:nvSpPr>
        <p:spPr/>
        <p:txBody>
          <a:bodyPr/>
          <a:lstStyle/>
          <a:p>
            <a:fld id="{A57F9112-1840-42A5-8E86-90BE042C0880}" type="slidenum">
              <a:rPr lang="en-US" smtClean="0"/>
              <a:pPr/>
              <a:t>2</a:t>
            </a:fld>
            <a:endParaRPr lang="en-US" dirty="0"/>
          </a:p>
        </p:txBody>
      </p:sp>
      <p:sp>
        <p:nvSpPr>
          <p:cNvPr id="5" name="TextBox 4">
            <a:extLst>
              <a:ext uri="{FF2B5EF4-FFF2-40B4-BE49-F238E27FC236}">
                <a16:creationId xmlns:a16="http://schemas.microsoft.com/office/drawing/2014/main" id="{2024FC8B-0659-774D-B0A5-BF154127EF79}"/>
              </a:ext>
            </a:extLst>
          </p:cNvPr>
          <p:cNvSpPr txBox="1"/>
          <p:nvPr/>
        </p:nvSpPr>
        <p:spPr>
          <a:xfrm>
            <a:off x="3876483" y="5718113"/>
            <a:ext cx="3588842" cy="668645"/>
          </a:xfrm>
          <a:prstGeom prst="rect">
            <a:avLst/>
          </a:prstGeom>
          <a:noFill/>
        </p:spPr>
        <p:txBody>
          <a:bodyPr wrap="square" rtlCol="0">
            <a:spAutoFit/>
          </a:bodyPr>
          <a:lstStyle/>
          <a:p>
            <a:r>
              <a:rPr lang="en-US" dirty="0"/>
              <a:t>Booster Neutrino Beam (BNB)</a:t>
            </a:r>
          </a:p>
          <a:p>
            <a:pPr marL="285750" indent="-285750">
              <a:buFont typeface="Arial" panose="020B0604020202020204" pitchFamily="34" charset="0"/>
              <a:buChar char="•"/>
            </a:pPr>
            <a:r>
              <a:rPr lang="en-US" dirty="0"/>
              <a:t>~ 0.8 GeV mean neutrino energy</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E75E6A6-554F-2F4A-A1E7-220E9B7A3782}"/>
                  </a:ext>
                </a:extLst>
              </p:cNvPr>
              <p:cNvSpPr/>
              <p:nvPr/>
            </p:nvSpPr>
            <p:spPr>
              <a:xfrm>
                <a:off x="7912873" y="5960276"/>
                <a:ext cx="2109745" cy="391646"/>
              </a:xfrm>
              <a:prstGeom prst="rect">
                <a:avLst/>
              </a:prstGeom>
            </p:spPr>
            <p:txBody>
              <a:bodyPr wrap="none">
                <a:spAutoFit/>
              </a:bodyPr>
              <a:lstStyle/>
              <a:p>
                <a:pPr marL="285750" indent="-285750">
                  <a:buFont typeface="Arial" panose="020B0604020202020204" pitchFamily="34" charset="0"/>
                  <a:buChar char="•"/>
                </a:pPr>
                <a:r>
                  <a:rPr lang="en-US" dirty="0"/>
                  <a:t>93.6% primary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𝜇</m:t>
                        </m:r>
                      </m:sub>
                    </m:sSub>
                  </m:oMath>
                </a14:m>
                <a:endParaRPr lang="en-US" dirty="0"/>
              </a:p>
            </p:txBody>
          </p:sp>
        </mc:Choice>
        <mc:Fallback xmlns="">
          <p:sp>
            <p:nvSpPr>
              <p:cNvPr id="6" name="Rectangle 5">
                <a:extLst>
                  <a:ext uri="{FF2B5EF4-FFF2-40B4-BE49-F238E27FC236}">
                    <a16:creationId xmlns:a16="http://schemas.microsoft.com/office/drawing/2014/main" id="{BE75E6A6-554F-2F4A-A1E7-220E9B7A3782}"/>
                  </a:ext>
                </a:extLst>
              </p:cNvPr>
              <p:cNvSpPr>
                <a:spLocks noRot="1" noChangeAspect="1" noMove="1" noResize="1" noEditPoints="1" noAdjustHandles="1" noChangeArrowheads="1" noChangeShapeType="1" noTextEdit="1"/>
              </p:cNvSpPr>
              <p:nvPr/>
            </p:nvSpPr>
            <p:spPr>
              <a:xfrm>
                <a:off x="7912873" y="5960276"/>
                <a:ext cx="2109745" cy="391646"/>
              </a:xfrm>
              <a:prstGeom prst="rect">
                <a:avLst/>
              </a:prstGeom>
              <a:blipFill>
                <a:blip r:embed="rId7"/>
                <a:stretch>
                  <a:fillRect l="-1796" t="-6250" b="-15625"/>
                </a:stretch>
              </a:blipFill>
            </p:spPr>
            <p:txBody>
              <a:bodyPr/>
              <a:lstStyle/>
              <a:p>
                <a:r>
                  <a:rPr lang="en-US">
                    <a:noFill/>
                  </a:rPr>
                  <a:t> </a:t>
                </a:r>
              </a:p>
            </p:txBody>
          </p:sp>
        </mc:Fallback>
      </mc:AlternateContent>
    </p:spTree>
    <p:extLst>
      <p:ext uri="{BB962C8B-B14F-4D97-AF65-F5344CB8AC3E}">
        <p14:creationId xmlns:p14="http://schemas.microsoft.com/office/powerpoint/2010/main" val="339619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8A614-F2F3-E241-9AFA-E4A9B1761E60}"/>
              </a:ext>
            </a:extLst>
          </p:cNvPr>
          <p:cNvSpPr>
            <a:spLocks noGrp="1"/>
          </p:cNvSpPr>
          <p:nvPr>
            <p:ph type="title"/>
          </p:nvPr>
        </p:nvSpPr>
        <p:spPr/>
        <p:txBody>
          <a:bodyPr/>
          <a:lstStyle/>
          <a:p>
            <a:r>
              <a:rPr lang="en-US" dirty="0"/>
              <a:t>Result (II): Differential Cross Section </a:t>
            </a:r>
          </a:p>
        </p:txBody>
      </p:sp>
      <p:sp>
        <p:nvSpPr>
          <p:cNvPr id="5" name="Footer Placeholder 4">
            <a:extLst>
              <a:ext uri="{FF2B5EF4-FFF2-40B4-BE49-F238E27FC236}">
                <a16:creationId xmlns:a16="http://schemas.microsoft.com/office/drawing/2014/main" id="{40B69914-9CBA-944B-A0EB-7E43813E55D1}"/>
              </a:ext>
            </a:extLst>
          </p:cNvPr>
          <p:cNvSpPr>
            <a:spLocks noGrp="1"/>
          </p:cNvSpPr>
          <p:nvPr>
            <p:ph type="ftr" sz="quarter" idx="11"/>
          </p:nvPr>
        </p:nvSpPr>
        <p:spPr/>
        <p:txBody>
          <a:bodyPr/>
          <a:lstStyle/>
          <a:p>
            <a:r>
              <a:rPr lang="en-US"/>
              <a:t>Brookhaven Forum 2021</a:t>
            </a:r>
            <a:endParaRPr lang="en-US" dirty="0"/>
          </a:p>
        </p:txBody>
      </p:sp>
      <p:pic>
        <p:nvPicPr>
          <p:cNvPr id="9" name="Picture 8">
            <a:extLst>
              <a:ext uri="{FF2B5EF4-FFF2-40B4-BE49-F238E27FC236}">
                <a16:creationId xmlns:a16="http://schemas.microsoft.com/office/drawing/2014/main" id="{3240F47B-3F8B-5242-9157-390B0628D035}"/>
              </a:ext>
            </a:extLst>
          </p:cNvPr>
          <p:cNvPicPr>
            <a:picLocks noChangeAspect="1"/>
          </p:cNvPicPr>
          <p:nvPr/>
        </p:nvPicPr>
        <p:blipFill>
          <a:blip r:embed="rId3"/>
          <a:stretch>
            <a:fillRect/>
          </a:stretch>
        </p:blipFill>
        <p:spPr>
          <a:xfrm>
            <a:off x="1434315" y="1056443"/>
            <a:ext cx="3654674" cy="3568537"/>
          </a:xfrm>
          <a:prstGeom prst="rect">
            <a:avLst/>
          </a:prstGeom>
        </p:spPr>
      </p:pic>
      <p:pic>
        <p:nvPicPr>
          <p:cNvPr id="10" name="Picture 9">
            <a:extLst>
              <a:ext uri="{FF2B5EF4-FFF2-40B4-BE49-F238E27FC236}">
                <a16:creationId xmlns:a16="http://schemas.microsoft.com/office/drawing/2014/main" id="{17A4800F-5328-BF4A-A573-60579D3B83CB}"/>
              </a:ext>
            </a:extLst>
          </p:cNvPr>
          <p:cNvPicPr>
            <a:picLocks noChangeAspect="1"/>
          </p:cNvPicPr>
          <p:nvPr/>
        </p:nvPicPr>
        <p:blipFill>
          <a:blip r:embed="rId4"/>
          <a:stretch>
            <a:fillRect/>
          </a:stretch>
        </p:blipFill>
        <p:spPr>
          <a:xfrm>
            <a:off x="6529847" y="1056443"/>
            <a:ext cx="3654674" cy="3568537"/>
          </a:xfrm>
          <a:prstGeom prst="rect">
            <a:avLst/>
          </a:prstGeom>
        </p:spPr>
      </p:pic>
      <p:sp>
        <p:nvSpPr>
          <p:cNvPr id="11" name="TextBox 10">
            <a:extLst>
              <a:ext uri="{FF2B5EF4-FFF2-40B4-BE49-F238E27FC236}">
                <a16:creationId xmlns:a16="http://schemas.microsoft.com/office/drawing/2014/main" id="{F8717E50-F848-7946-9A1A-51A84839624A}"/>
              </a:ext>
            </a:extLst>
          </p:cNvPr>
          <p:cNvSpPr txBox="1"/>
          <p:nvPr/>
        </p:nvSpPr>
        <p:spPr>
          <a:xfrm>
            <a:off x="10309475" y="524615"/>
            <a:ext cx="2101091" cy="369332"/>
          </a:xfrm>
          <a:prstGeom prst="rect">
            <a:avLst/>
          </a:prstGeom>
          <a:noFill/>
        </p:spPr>
        <p:txBody>
          <a:bodyPr wrap="square" rtlCol="0">
            <a:spAutoFit/>
          </a:bodyPr>
          <a:lstStyle/>
          <a:p>
            <a:r>
              <a:rPr lang="en-US" dirty="0" err="1">
                <a:solidFill>
                  <a:schemeClr val="bg1"/>
                </a:solidFill>
              </a:rPr>
              <a:t>arXiv</a:t>
            </a:r>
            <a:r>
              <a:rPr lang="en-US" dirty="0">
                <a:solidFill>
                  <a:schemeClr val="bg1"/>
                </a:solidFill>
              </a:rPr>
              <a:t>: 2110.14023</a:t>
            </a:r>
          </a:p>
        </p:txBody>
      </p:sp>
      <p:sp>
        <p:nvSpPr>
          <p:cNvPr id="13" name="Rectangle 12">
            <a:extLst>
              <a:ext uri="{FF2B5EF4-FFF2-40B4-BE49-F238E27FC236}">
                <a16:creationId xmlns:a16="http://schemas.microsoft.com/office/drawing/2014/main" id="{4A5834DD-7C1F-1048-A09E-D08D19CC48D5}"/>
              </a:ext>
            </a:extLst>
          </p:cNvPr>
          <p:cNvSpPr/>
          <p:nvPr/>
        </p:nvSpPr>
        <p:spPr>
          <a:xfrm>
            <a:off x="2724019" y="5324089"/>
            <a:ext cx="1075267" cy="2905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AF251C7-5781-2240-8085-4074B52275F4}"/>
              </a:ext>
            </a:extLst>
          </p:cNvPr>
          <p:cNvSpPr/>
          <p:nvPr/>
        </p:nvSpPr>
        <p:spPr>
          <a:xfrm>
            <a:off x="8483599" y="5264012"/>
            <a:ext cx="724537" cy="345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940AB6-6C43-374F-80C5-5CA76BA8A39E}"/>
              </a:ext>
            </a:extLst>
          </p:cNvPr>
          <p:cNvSpPr>
            <a:spLocks noGrp="1"/>
          </p:cNvSpPr>
          <p:nvPr>
            <p:ph idx="1"/>
          </p:nvPr>
        </p:nvSpPr>
        <p:spPr>
          <a:xfrm>
            <a:off x="612559" y="4861784"/>
            <a:ext cx="10972800" cy="1743202"/>
          </a:xfrm>
        </p:spPr>
        <p:txBody>
          <a:bodyPr>
            <a:normAutofit/>
          </a:bodyPr>
          <a:lstStyle/>
          <a:p>
            <a:r>
              <a:rPr lang="en-US" dirty="0"/>
              <a:t>Differential cross section as a function of:</a:t>
            </a:r>
          </a:p>
          <a:p>
            <a:pPr lvl="1"/>
            <a:r>
              <a:rPr lang="en-US" dirty="0"/>
              <a:t>Muon energy: reasonable agreement in shape but differ in normalization for all generators</a:t>
            </a:r>
          </a:p>
          <a:p>
            <a:pPr lvl="1"/>
            <a:r>
              <a:rPr lang="en-US" dirty="0"/>
              <a:t>Hadronic energy transfer: </a:t>
            </a:r>
            <a:r>
              <a:rPr lang="en-US" dirty="0" err="1"/>
              <a:t>GiBUU</a:t>
            </a:r>
            <a:r>
              <a:rPr lang="en-US" dirty="0"/>
              <a:t> gives best agreement at low energy transfer</a:t>
            </a:r>
          </a:p>
        </p:txBody>
      </p:sp>
      <p:sp>
        <p:nvSpPr>
          <p:cNvPr id="7" name="TextBox 6">
            <a:extLst>
              <a:ext uri="{FF2B5EF4-FFF2-40B4-BE49-F238E27FC236}">
                <a16:creationId xmlns:a16="http://schemas.microsoft.com/office/drawing/2014/main" id="{721A2DCD-F750-B04E-8F1D-2B0B27153BD8}"/>
              </a:ext>
            </a:extLst>
          </p:cNvPr>
          <p:cNvSpPr txBox="1"/>
          <p:nvPr/>
        </p:nvSpPr>
        <p:spPr>
          <a:xfrm rot="2405156">
            <a:off x="7949214" y="3010101"/>
            <a:ext cx="2060415" cy="369332"/>
          </a:xfrm>
          <a:prstGeom prst="rect">
            <a:avLst/>
          </a:prstGeom>
          <a:noFill/>
        </p:spPr>
        <p:txBody>
          <a:bodyPr wrap="square" rtlCol="0">
            <a:spAutoFit/>
          </a:bodyPr>
          <a:lstStyle/>
          <a:p>
            <a:r>
              <a:rPr lang="en-US" dirty="0">
                <a:highlight>
                  <a:srgbClr val="CCFFCC"/>
                </a:highlight>
              </a:rPr>
              <a:t>First-time on argon</a:t>
            </a:r>
          </a:p>
        </p:txBody>
      </p:sp>
      <p:sp>
        <p:nvSpPr>
          <p:cNvPr id="8" name="Date Placeholder 7">
            <a:extLst>
              <a:ext uri="{FF2B5EF4-FFF2-40B4-BE49-F238E27FC236}">
                <a16:creationId xmlns:a16="http://schemas.microsoft.com/office/drawing/2014/main" id="{5AF949CC-50F0-BD43-BC5B-AD46052C5D3E}"/>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824B5F17-BF77-F047-919D-18C91CF94E49}"/>
              </a:ext>
            </a:extLst>
          </p:cNvPr>
          <p:cNvSpPr>
            <a:spLocks noGrp="1"/>
          </p:cNvSpPr>
          <p:nvPr>
            <p:ph type="sldNum" sz="quarter" idx="12"/>
          </p:nvPr>
        </p:nvSpPr>
        <p:spPr/>
        <p:txBody>
          <a:bodyPr/>
          <a:lstStyle/>
          <a:p>
            <a:fld id="{A57F9112-1840-42A5-8E86-90BE042C0880}" type="slidenum">
              <a:rPr lang="en-US" smtClean="0"/>
              <a:pPr/>
              <a:t>20</a:t>
            </a:fld>
            <a:endParaRPr lang="en-US" dirty="0"/>
          </a:p>
        </p:txBody>
      </p:sp>
    </p:spTree>
    <p:extLst>
      <p:ext uri="{BB962C8B-B14F-4D97-AF65-F5344CB8AC3E}">
        <p14:creationId xmlns:p14="http://schemas.microsoft.com/office/powerpoint/2010/main" val="1802940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95B7D-8DC9-4FF7-A7B7-660CC868DE69}"/>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BCA37E-0A36-40F1-BF89-5C708F27EDA0}"/>
                  </a:ext>
                </a:extLst>
              </p:cNvPr>
              <p:cNvSpPr>
                <a:spLocks noGrp="1"/>
              </p:cNvSpPr>
              <p:nvPr>
                <p:ph idx="1"/>
              </p:nvPr>
            </p:nvSpPr>
            <p:spPr/>
            <p:txBody>
              <a:bodyPr>
                <a:normAutofit lnSpcReduction="10000"/>
              </a:bodyPr>
              <a:lstStyle/>
              <a:p>
                <a:r>
                  <a:rPr lang="en-US" dirty="0"/>
                  <a:t>More stringent model validation for hadronic missing energy performed with a formalism of conditional constraint to muon kinematic distributions</a:t>
                </a:r>
              </a:p>
              <a:p>
                <a:pPr lvl="1"/>
                <a:r>
                  <a:rPr lang="en-US" dirty="0"/>
                  <a:t>Enabled by a high-performance inclusive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𝜇</m:t>
                        </m:r>
                      </m:sub>
                    </m:sSub>
                  </m:oMath>
                </a14:m>
                <a:r>
                  <a:rPr lang="en-US" dirty="0"/>
                  <a:t>CC selection (</a:t>
                </a:r>
                <a:r>
                  <a:rPr lang="en-US" dirty="0">
                    <a:solidFill>
                      <a:srgbClr val="0099FF"/>
                    </a:solidFill>
                  </a:rPr>
                  <a:t>92% purity, 68% efficiency</a:t>
                </a:r>
                <a:r>
                  <a:rPr lang="en-US" dirty="0"/>
                  <a:t>) using Wire-Cell reconstruction at MicroBooNE</a:t>
                </a:r>
              </a:p>
              <a:p>
                <a:endParaRPr lang="en-US" dirty="0"/>
              </a:p>
              <a:p>
                <a:r>
                  <a:rPr lang="en-US" dirty="0"/>
                  <a:t>Differential cross section </a:t>
                </a:r>
                <a14:m>
                  <m:oMath xmlns:m="http://schemas.openxmlformats.org/officeDocument/2006/math">
                    <m:r>
                      <m:rPr>
                        <m:sty m:val="p"/>
                      </m:rPr>
                      <a:rPr lang="en-US" b="0" i="0" smtClean="0">
                        <a:latin typeface="Cambria Math" panose="02040503050406030204" pitchFamily="18" charset="0"/>
                      </a:rPr>
                      <m:t>d</m:t>
                    </m:r>
                    <m:r>
                      <a:rPr lang="en-US" i="1">
                        <a:latin typeface="Cambria Math" panose="02040503050406030204" pitchFamily="18" charset="0"/>
                      </a:rPr>
                      <m:t>𝜎</m:t>
                    </m:r>
                    <m:r>
                      <a:rPr lang="en-US" b="0" i="1" smtClean="0">
                        <a:latin typeface="Cambria Math" panose="02040503050406030204" pitchFamily="18" charset="0"/>
                      </a:rPr>
                      <m:t>/</m:t>
                    </m:r>
                    <m:r>
                      <m:rPr>
                        <m:sty m:val="p"/>
                      </m:rPr>
                      <a:rPr lang="en-US" b="0" i="1" smtClean="0">
                        <a:latin typeface="Cambria Math" panose="02040503050406030204" pitchFamily="18" charset="0"/>
                      </a:rPr>
                      <m:t>d</m:t>
                    </m:r>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E</m:t>
                        </m:r>
                      </m:e>
                      <m:sub>
                        <m:r>
                          <a:rPr lang="en-US" b="0" i="1" smtClean="0">
                            <a:latin typeface="Cambria Math" panose="02040503050406030204" pitchFamily="18" charset="0"/>
                          </a:rPr>
                          <m:t>𝜇</m:t>
                        </m:r>
                      </m:sub>
                    </m:sSub>
                  </m:oMath>
                </a14:m>
                <a:r>
                  <a:rPr lang="en-US" dirty="0"/>
                  <a:t> and the first-time measurement of </a:t>
                </a:r>
                <a14:m>
                  <m:oMath xmlns:m="http://schemas.openxmlformats.org/officeDocument/2006/math">
                    <m:r>
                      <m:rPr>
                        <m:sty m:val="p"/>
                      </m:rPr>
                      <a:rPr lang="en-US">
                        <a:latin typeface="Cambria Math" panose="02040503050406030204" pitchFamily="18" charset="0"/>
                      </a:rPr>
                      <m:t>d</m:t>
                    </m:r>
                    <m:r>
                      <a:rPr lang="en-US" i="1">
                        <a:latin typeface="Cambria Math" panose="02040503050406030204" pitchFamily="18" charset="0"/>
                      </a:rPr>
                      <m:t>𝜎</m:t>
                    </m:r>
                    <m:r>
                      <a:rPr lang="en-US" i="1">
                        <a:latin typeface="Cambria Math" panose="02040503050406030204" pitchFamily="18" charset="0"/>
                      </a:rPr>
                      <m:t>/</m:t>
                    </m:r>
                    <m:r>
                      <m:rPr>
                        <m:sty m:val="p"/>
                      </m:rPr>
                      <a:rPr lang="en-US" i="1">
                        <a:latin typeface="Cambria Math" panose="02040503050406030204" pitchFamily="18" charset="0"/>
                      </a:rPr>
                      <m:t>d</m:t>
                    </m:r>
                    <m:r>
                      <a:rPr lang="en-US" b="0" i="1" smtClean="0">
                        <a:latin typeface="Cambria Math" panose="02040503050406030204" pitchFamily="18" charset="0"/>
                      </a:rPr>
                      <m:t>𝜈</m:t>
                    </m:r>
                  </m:oMath>
                </a14:m>
                <a:r>
                  <a:rPr lang="en-US" dirty="0"/>
                  <a:t> &amp; total cross section </a:t>
                </a:r>
                <a14:m>
                  <m:oMath xmlns:m="http://schemas.openxmlformats.org/officeDocument/2006/math">
                    <m:r>
                      <a:rPr lang="en-US" i="1">
                        <a:latin typeface="Cambria Math" panose="02040503050406030204" pitchFamily="18" charset="0"/>
                      </a:rPr>
                      <m:t>𝜎</m:t>
                    </m:r>
                    <m:r>
                      <a:rPr lang="en-US" i="1">
                        <a:latin typeface="Cambria Math" panose="02040503050406030204" pitchFamily="18" charset="0"/>
                      </a:rPr>
                      <m:t>(</m:t>
                    </m:r>
                    <m:r>
                      <m:rPr>
                        <m:sty m:val="p"/>
                      </m:rPr>
                      <a:rPr lang="en-US" i="1">
                        <a:latin typeface="Cambria Math" panose="02040503050406030204" pitchFamily="18" charset="0"/>
                      </a:rPr>
                      <m:t>E</m:t>
                    </m:r>
                    <m:r>
                      <a:rPr lang="en-US" i="1">
                        <a:latin typeface="Cambria Math" panose="02040503050406030204" pitchFamily="18" charset="0"/>
                      </a:rPr>
                      <m:t>)</m:t>
                    </m:r>
                  </m:oMath>
                </a14:m>
                <a:r>
                  <a:rPr lang="en-US" dirty="0"/>
                  <a:t> on argon are extracted with the Wiener-SVD unfolding procedure</a:t>
                </a:r>
              </a:p>
              <a:p>
                <a:pPr lvl="1"/>
                <a:r>
                  <a:rPr lang="en-US" b="1" dirty="0">
                    <a:solidFill>
                      <a:srgbClr val="0099FF"/>
                    </a:solidFill>
                  </a:rPr>
                  <a:t>Results are compared with the state-of-the-art prediction: </a:t>
                </a:r>
                <a:r>
                  <a:rPr lang="en-US" b="1" dirty="0" err="1">
                    <a:solidFill>
                      <a:srgbClr val="0099FF"/>
                    </a:solidFill>
                  </a:rPr>
                  <a:t>GiBUU</a:t>
                </a:r>
                <a:r>
                  <a:rPr lang="en-US" b="1" dirty="0">
                    <a:solidFill>
                      <a:srgbClr val="0099FF"/>
                    </a:solidFill>
                  </a:rPr>
                  <a:t> agrees the best</a:t>
                </a:r>
              </a:p>
              <a:p>
                <a:pPr lvl="1"/>
                <a:endParaRPr lang="en-US" b="1" dirty="0">
                  <a:solidFill>
                    <a:srgbClr val="0099FF"/>
                  </a:solidFill>
                </a:endParaRPr>
              </a:p>
              <a:p>
                <a:r>
                  <a:rPr lang="en-US" dirty="0"/>
                  <a:t>Ongoing analysis with one order magnitude more data (~7E20 POT) targeting multi-dimensional differential cross sections</a:t>
                </a:r>
                <a:endParaRPr lang="en-US" b="1" dirty="0">
                  <a:solidFill>
                    <a:srgbClr val="0099FF"/>
                  </a:solidFill>
                </a:endParaRPr>
              </a:p>
            </p:txBody>
          </p:sp>
        </mc:Choice>
        <mc:Fallback xmlns="">
          <p:sp>
            <p:nvSpPr>
              <p:cNvPr id="3" name="Content Placeholder 2">
                <a:extLst>
                  <a:ext uri="{FF2B5EF4-FFF2-40B4-BE49-F238E27FC236}">
                    <a16:creationId xmlns:a16="http://schemas.microsoft.com/office/drawing/2014/main" id="{40BCA37E-0A36-40F1-BF89-5C708F27EDA0}"/>
                  </a:ext>
                </a:extLst>
              </p:cNvPr>
              <p:cNvSpPr>
                <a:spLocks noGrp="1" noRot="1" noChangeAspect="1" noMove="1" noResize="1" noEditPoints="1" noAdjustHandles="1" noChangeArrowheads="1" noChangeShapeType="1" noTextEdit="1"/>
              </p:cNvSpPr>
              <p:nvPr>
                <p:ph idx="1"/>
              </p:nvPr>
            </p:nvSpPr>
            <p:spPr>
              <a:blipFill>
                <a:blip r:embed="rId3"/>
                <a:stretch>
                  <a:fillRect l="-1040" t="-2582"/>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E0343C5-E7FF-44BD-81D9-776CDC876EDE}"/>
              </a:ext>
            </a:extLst>
          </p:cNvPr>
          <p:cNvSpPr>
            <a:spLocks noGrp="1"/>
          </p:cNvSpPr>
          <p:nvPr>
            <p:ph type="ftr" sz="quarter" idx="11"/>
          </p:nvPr>
        </p:nvSpPr>
        <p:spPr/>
        <p:txBody>
          <a:bodyPr/>
          <a:lstStyle/>
          <a:p>
            <a:r>
              <a:rPr lang="en-US"/>
              <a:t>Brookhaven Forum 2021</a:t>
            </a:r>
            <a:endParaRPr lang="en-US" dirty="0"/>
          </a:p>
        </p:txBody>
      </p:sp>
      <p:sp>
        <p:nvSpPr>
          <p:cNvPr id="7" name="Date Placeholder 6">
            <a:extLst>
              <a:ext uri="{FF2B5EF4-FFF2-40B4-BE49-F238E27FC236}">
                <a16:creationId xmlns:a16="http://schemas.microsoft.com/office/drawing/2014/main" id="{BA0AA731-75FE-F34F-BF83-4D38CB4F2339}"/>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E2C7FA41-3B4F-BF43-9E7C-15CA19C4B636}"/>
              </a:ext>
            </a:extLst>
          </p:cNvPr>
          <p:cNvSpPr>
            <a:spLocks noGrp="1"/>
          </p:cNvSpPr>
          <p:nvPr>
            <p:ph type="sldNum" sz="quarter" idx="12"/>
          </p:nvPr>
        </p:nvSpPr>
        <p:spPr/>
        <p:txBody>
          <a:bodyPr/>
          <a:lstStyle/>
          <a:p>
            <a:fld id="{A57F9112-1840-42A5-8E86-90BE042C0880}" type="slidenum">
              <a:rPr lang="en-US" smtClean="0"/>
              <a:pPr/>
              <a:t>21</a:t>
            </a:fld>
            <a:endParaRPr lang="en-US" dirty="0"/>
          </a:p>
        </p:txBody>
      </p:sp>
    </p:spTree>
    <p:extLst>
      <p:ext uri="{BB962C8B-B14F-4D97-AF65-F5344CB8AC3E}">
        <p14:creationId xmlns:p14="http://schemas.microsoft.com/office/powerpoint/2010/main" val="1415179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FE1DC2-EF56-454F-A6B9-FC128B25BE56}"/>
              </a:ext>
            </a:extLst>
          </p:cNvPr>
          <p:cNvSpPr>
            <a:spLocks noGrp="1"/>
          </p:cNvSpPr>
          <p:nvPr>
            <p:ph type="title"/>
          </p:nvPr>
        </p:nvSpPr>
        <p:spPr/>
        <p:txBody>
          <a:bodyPr/>
          <a:lstStyle/>
          <a:p>
            <a:r>
              <a:rPr lang="en-US" dirty="0"/>
              <a:t>Backup Slides</a:t>
            </a:r>
          </a:p>
        </p:txBody>
      </p:sp>
      <p:sp>
        <p:nvSpPr>
          <p:cNvPr id="8" name="Text Placeholder 7">
            <a:extLst>
              <a:ext uri="{FF2B5EF4-FFF2-40B4-BE49-F238E27FC236}">
                <a16:creationId xmlns:a16="http://schemas.microsoft.com/office/drawing/2014/main" id="{97BC72E8-0F4A-4467-8CD0-03D5DE472E70}"/>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2A6DB324-8759-445D-81CB-723BD9751DC7}"/>
              </a:ext>
            </a:extLst>
          </p:cNvPr>
          <p:cNvSpPr>
            <a:spLocks noGrp="1"/>
          </p:cNvSpPr>
          <p:nvPr>
            <p:ph type="ftr" sz="quarter" idx="11"/>
          </p:nvPr>
        </p:nvSpPr>
        <p:spPr/>
        <p:txBody>
          <a:bodyPr/>
          <a:lstStyle/>
          <a:p>
            <a:r>
              <a:rPr lang="en-US"/>
              <a:t>Brookhaven Forum 2021</a:t>
            </a:r>
            <a:endParaRPr lang="en-US" dirty="0"/>
          </a:p>
        </p:txBody>
      </p:sp>
      <p:sp>
        <p:nvSpPr>
          <p:cNvPr id="2" name="Date Placeholder 1">
            <a:extLst>
              <a:ext uri="{FF2B5EF4-FFF2-40B4-BE49-F238E27FC236}">
                <a16:creationId xmlns:a16="http://schemas.microsoft.com/office/drawing/2014/main" id="{ED5F91EB-8638-954A-9A26-9BB3F178CACD}"/>
              </a:ext>
            </a:extLst>
          </p:cNvPr>
          <p:cNvSpPr>
            <a:spLocks noGrp="1"/>
          </p:cNvSpPr>
          <p:nvPr>
            <p:ph type="dt" sz="half" idx="10"/>
          </p:nvPr>
        </p:nvSpPr>
        <p:spPr/>
        <p:txBody>
          <a:bodyPr/>
          <a:lstStyle/>
          <a:p>
            <a:r>
              <a:rPr lang="en-US"/>
              <a:t>Wenqiang Gu</a:t>
            </a:r>
          </a:p>
        </p:txBody>
      </p:sp>
      <p:sp>
        <p:nvSpPr>
          <p:cNvPr id="3" name="Slide Number Placeholder 2">
            <a:extLst>
              <a:ext uri="{FF2B5EF4-FFF2-40B4-BE49-F238E27FC236}">
                <a16:creationId xmlns:a16="http://schemas.microsoft.com/office/drawing/2014/main" id="{699BE7F9-5771-B54B-972E-A0CA7AB27156}"/>
              </a:ext>
            </a:extLst>
          </p:cNvPr>
          <p:cNvSpPr>
            <a:spLocks noGrp="1"/>
          </p:cNvSpPr>
          <p:nvPr>
            <p:ph type="sldNum" sz="quarter" idx="12"/>
          </p:nvPr>
        </p:nvSpPr>
        <p:spPr/>
        <p:txBody>
          <a:bodyPr/>
          <a:lstStyle/>
          <a:p>
            <a:fld id="{A57F9112-1840-42A5-8E86-90BE042C0880}" type="slidenum">
              <a:rPr lang="en-US" smtClean="0"/>
              <a:t>22</a:t>
            </a:fld>
            <a:endParaRPr lang="en-US"/>
          </a:p>
        </p:txBody>
      </p:sp>
    </p:spTree>
    <p:extLst>
      <p:ext uri="{BB962C8B-B14F-4D97-AF65-F5344CB8AC3E}">
        <p14:creationId xmlns:p14="http://schemas.microsoft.com/office/powerpoint/2010/main" val="1228510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A651-79E1-3E40-8AD0-10313B030730}"/>
              </a:ext>
            </a:extLst>
          </p:cNvPr>
          <p:cNvSpPr>
            <a:spLocks noGrp="1"/>
          </p:cNvSpPr>
          <p:nvPr>
            <p:ph type="title"/>
          </p:nvPr>
        </p:nvSpPr>
        <p:spPr>
          <a:xfrm>
            <a:off x="838200" y="147917"/>
            <a:ext cx="10515600" cy="820272"/>
          </a:xfrm>
        </p:spPr>
        <p:txBody>
          <a:bodyPr>
            <a:normAutofit fontScale="90000"/>
          </a:bodyPr>
          <a:lstStyle/>
          <a:p>
            <a:r>
              <a:rPr lang="en-US" sz="3600" dirty="0"/>
              <a:t>Strategy for Further Validating the Hadronic Missing Energy</a:t>
            </a:r>
          </a:p>
        </p:txBody>
      </p:sp>
      <p:sp>
        <p:nvSpPr>
          <p:cNvPr id="5" name="Content Placeholder 4">
            <a:extLst>
              <a:ext uri="{FF2B5EF4-FFF2-40B4-BE49-F238E27FC236}">
                <a16:creationId xmlns:a16="http://schemas.microsoft.com/office/drawing/2014/main" id="{3CE49DCD-71D0-3841-9984-845D0E5BA56E}"/>
              </a:ext>
            </a:extLst>
          </p:cNvPr>
          <p:cNvSpPr>
            <a:spLocks noGrp="1"/>
          </p:cNvSpPr>
          <p:nvPr>
            <p:ph idx="1"/>
          </p:nvPr>
        </p:nvSpPr>
        <p:spPr>
          <a:xfrm>
            <a:off x="838200" y="1062318"/>
            <a:ext cx="10515600" cy="1285138"/>
          </a:xfrm>
        </p:spPr>
        <p:txBody>
          <a:bodyPr>
            <a:normAutofit fontScale="92500" lnSpcReduction="10000"/>
          </a:bodyPr>
          <a:lstStyle/>
          <a:p>
            <a:pPr marL="285750" indent="-285750"/>
            <a:r>
              <a:rPr lang="en-US" dirty="0"/>
              <a:t>Consider an idea case: a mono-energetic neutrino beam</a:t>
            </a:r>
          </a:p>
          <a:p>
            <a:pPr marL="285750" indent="-285750"/>
            <a:r>
              <a:rPr lang="en-US" dirty="0">
                <a:solidFill>
                  <a:srgbClr val="0432FF"/>
                </a:solidFill>
              </a:rPr>
              <a:t>The measured muon energy distribution can adjust the model prediction of  hadronic energy and its uncertainty</a:t>
            </a:r>
          </a:p>
          <a:p>
            <a:pPr marL="285750" indent="-285750"/>
            <a:endParaRPr lang="en-US" dirty="0"/>
          </a:p>
          <a:p>
            <a:pPr marL="285750" indent="-285750"/>
            <a:endParaRPr lang="en-US" dirty="0"/>
          </a:p>
          <a:p>
            <a:pPr marL="285750" indent="-285750"/>
            <a:endParaRPr lang="en-US" dirty="0"/>
          </a:p>
          <a:p>
            <a:pPr marL="285750" indent="-285750"/>
            <a:endParaRPr lang="en-US" dirty="0"/>
          </a:p>
        </p:txBody>
      </p:sp>
      <p:sp>
        <p:nvSpPr>
          <p:cNvPr id="43" name="Arrow: Right 47">
            <a:extLst>
              <a:ext uri="{FF2B5EF4-FFF2-40B4-BE49-F238E27FC236}">
                <a16:creationId xmlns:a16="http://schemas.microsoft.com/office/drawing/2014/main" id="{23BBB575-BA6F-BA4F-8FA4-949AD6D11620}"/>
              </a:ext>
            </a:extLst>
          </p:cNvPr>
          <p:cNvSpPr/>
          <p:nvPr/>
        </p:nvSpPr>
        <p:spPr>
          <a:xfrm>
            <a:off x="5716927" y="3117124"/>
            <a:ext cx="1158913" cy="659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6C843BF-B4F3-594C-9970-4059C3D31F2D}"/>
              </a:ext>
            </a:extLst>
          </p:cNvPr>
          <p:cNvSpPr txBox="1"/>
          <p:nvPr/>
        </p:nvSpPr>
        <p:spPr>
          <a:xfrm>
            <a:off x="5350843" y="2515586"/>
            <a:ext cx="2102639" cy="646331"/>
          </a:xfrm>
          <a:prstGeom prst="rect">
            <a:avLst/>
          </a:prstGeom>
          <a:noFill/>
        </p:spPr>
        <p:txBody>
          <a:bodyPr wrap="square" rtlCol="0">
            <a:spAutoFit/>
          </a:bodyPr>
          <a:lstStyle/>
          <a:p>
            <a:r>
              <a:rPr lang="en-US" dirty="0"/>
              <a:t>After constraint w/ muon kinematics</a:t>
            </a:r>
          </a:p>
        </p:txBody>
      </p:sp>
      <p:grpSp>
        <p:nvGrpSpPr>
          <p:cNvPr id="45" name="Group 44">
            <a:extLst>
              <a:ext uri="{FF2B5EF4-FFF2-40B4-BE49-F238E27FC236}">
                <a16:creationId xmlns:a16="http://schemas.microsoft.com/office/drawing/2014/main" id="{23E57248-5099-8D42-A212-B6F5679D3943}"/>
              </a:ext>
            </a:extLst>
          </p:cNvPr>
          <p:cNvGrpSpPr/>
          <p:nvPr/>
        </p:nvGrpSpPr>
        <p:grpSpPr>
          <a:xfrm>
            <a:off x="472606" y="2305062"/>
            <a:ext cx="4807355" cy="3352656"/>
            <a:chOff x="90944" y="1216638"/>
            <a:chExt cx="4807355" cy="3352656"/>
          </a:xfrm>
        </p:grpSpPr>
        <p:pic>
          <p:nvPicPr>
            <p:cNvPr id="46" name="Picture 45">
              <a:extLst>
                <a:ext uri="{FF2B5EF4-FFF2-40B4-BE49-F238E27FC236}">
                  <a16:creationId xmlns:a16="http://schemas.microsoft.com/office/drawing/2014/main" id="{D0182767-96AC-094B-9450-626636B37085}"/>
                </a:ext>
              </a:extLst>
            </p:cNvPr>
            <p:cNvPicPr>
              <a:picLocks noChangeAspect="1"/>
            </p:cNvPicPr>
            <p:nvPr/>
          </p:nvPicPr>
          <p:blipFill rotWithShape="1">
            <a:blip r:embed="rId2"/>
            <a:srcRect l="21660" t="14898" r="19451" b="19561"/>
            <a:stretch/>
          </p:blipFill>
          <p:spPr>
            <a:xfrm>
              <a:off x="2341387" y="2840889"/>
              <a:ext cx="927849" cy="813872"/>
            </a:xfrm>
            <a:prstGeom prst="rect">
              <a:avLst/>
            </a:prstGeom>
          </p:spPr>
        </p:pic>
        <p:sp>
          <p:nvSpPr>
            <p:cNvPr id="47" name="Rectangle 46">
              <a:extLst>
                <a:ext uri="{FF2B5EF4-FFF2-40B4-BE49-F238E27FC236}">
                  <a16:creationId xmlns:a16="http://schemas.microsoft.com/office/drawing/2014/main" id="{66E14358-C55B-AC49-AD09-9247B79124E7}"/>
                </a:ext>
              </a:extLst>
            </p:cNvPr>
            <p:cNvSpPr/>
            <p:nvPr/>
          </p:nvSpPr>
          <p:spPr>
            <a:xfrm>
              <a:off x="1300312" y="1231960"/>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A17733B-F2A6-AB41-8BBB-8CB651A2B751}"/>
                    </a:ext>
                  </a:extLst>
                </p:cNvPr>
                <p:cNvSpPr txBox="1"/>
                <p:nvPr/>
              </p:nvSpPr>
              <p:spPr>
                <a:xfrm>
                  <a:off x="3688931" y="3851589"/>
                  <a:ext cx="1209368"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dirty="0"/>
                </a:p>
              </p:txBody>
            </p:sp>
          </mc:Choice>
          <mc:Fallback xmlns="">
            <p:sp>
              <p:nvSpPr>
                <p:cNvPr id="48" name="TextBox 47">
                  <a:extLst>
                    <a:ext uri="{FF2B5EF4-FFF2-40B4-BE49-F238E27FC236}">
                      <a16:creationId xmlns:a16="http://schemas.microsoft.com/office/drawing/2014/main" id="{1A17733B-F2A6-AB41-8BBB-8CB651A2B751}"/>
                    </a:ext>
                  </a:extLst>
                </p:cNvPr>
                <p:cNvSpPr txBox="1">
                  <a:spLocks noRot="1" noChangeAspect="1" noMove="1" noResize="1" noEditPoints="1" noAdjustHandles="1" noChangeArrowheads="1" noChangeShapeType="1" noTextEdit="1"/>
                </p:cNvSpPr>
                <p:nvPr/>
              </p:nvSpPr>
              <p:spPr>
                <a:xfrm>
                  <a:off x="3688931" y="3851589"/>
                  <a:ext cx="1209368" cy="3916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C83C82D-98A0-3347-80C2-40F392F8F49C}"/>
                    </a:ext>
                  </a:extLst>
                </p:cNvPr>
                <p:cNvSpPr txBox="1"/>
                <p:nvPr/>
              </p:nvSpPr>
              <p:spPr>
                <a:xfrm>
                  <a:off x="90944" y="1231961"/>
                  <a:ext cx="1209368" cy="3712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dirty="0"/>
                </a:p>
              </p:txBody>
            </p:sp>
          </mc:Choice>
          <mc:Fallback xmlns="">
            <p:sp>
              <p:nvSpPr>
                <p:cNvPr id="49" name="TextBox 48">
                  <a:extLst>
                    <a:ext uri="{FF2B5EF4-FFF2-40B4-BE49-F238E27FC236}">
                      <a16:creationId xmlns:a16="http://schemas.microsoft.com/office/drawing/2014/main" id="{7C83C82D-98A0-3347-80C2-40F392F8F49C}"/>
                    </a:ext>
                  </a:extLst>
                </p:cNvPr>
                <p:cNvSpPr txBox="1">
                  <a:spLocks noRot="1" noChangeAspect="1" noMove="1" noResize="1" noEditPoints="1" noAdjustHandles="1" noChangeArrowheads="1" noChangeShapeType="1" noTextEdit="1"/>
                </p:cNvSpPr>
                <p:nvPr/>
              </p:nvSpPr>
              <p:spPr>
                <a:xfrm>
                  <a:off x="90944" y="1231961"/>
                  <a:ext cx="1209368" cy="371255"/>
                </a:xfrm>
                <a:prstGeom prst="rect">
                  <a:avLst/>
                </a:prstGeom>
                <a:blipFill>
                  <a:blip r:embed="rId4"/>
                  <a:stretch>
                    <a:fillRect b="-6452"/>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A6F18E46-21C2-9E4D-A398-32DF4D1EF1E8}"/>
                </a:ext>
              </a:extLst>
            </p:cNvPr>
            <p:cNvCxnSpPr>
              <a:cxnSpLocks/>
            </p:cNvCxnSpPr>
            <p:nvPr/>
          </p:nvCxnSpPr>
          <p:spPr>
            <a:xfrm>
              <a:off x="1296684" y="1231959"/>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79899C6-CC97-2245-A8EE-03F3C9483C17}"/>
                </a:ext>
              </a:extLst>
            </p:cNvPr>
            <p:cNvCxnSpPr>
              <a:cxnSpLocks/>
            </p:cNvCxnSpPr>
            <p:nvPr/>
          </p:nvCxnSpPr>
          <p:spPr>
            <a:xfrm>
              <a:off x="1293056" y="2007688"/>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83BD48-AF3B-7A48-8D44-25C0943394A9}"/>
                </a:ext>
              </a:extLst>
            </p:cNvPr>
            <p:cNvCxnSpPr/>
            <p:nvPr/>
          </p:nvCxnSpPr>
          <p:spPr>
            <a:xfrm>
              <a:off x="1408601" y="1509426"/>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990AE78-462F-6641-A4D0-838FB0DAF2E8}"/>
                    </a:ext>
                  </a:extLst>
                </p:cNvPr>
                <p:cNvSpPr txBox="1"/>
                <p:nvPr/>
              </p:nvSpPr>
              <p:spPr>
                <a:xfrm>
                  <a:off x="1314127" y="1611425"/>
                  <a:ext cx="1735490" cy="369332"/>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Δ</m:t>
                      </m:r>
                    </m:oMath>
                  </a14:m>
                  <a:r>
                    <a:rPr lang="en-US" dirty="0"/>
                    <a:t> (missing erg.) </a:t>
                  </a:r>
                </a:p>
              </p:txBody>
            </p:sp>
          </mc:Choice>
          <mc:Fallback xmlns="">
            <p:sp>
              <p:nvSpPr>
                <p:cNvPr id="53" name="TextBox 52">
                  <a:extLst>
                    <a:ext uri="{FF2B5EF4-FFF2-40B4-BE49-F238E27FC236}">
                      <a16:creationId xmlns:a16="http://schemas.microsoft.com/office/drawing/2014/main" id="{F990AE78-462F-6641-A4D0-838FB0DAF2E8}"/>
                    </a:ext>
                  </a:extLst>
                </p:cNvPr>
                <p:cNvSpPr txBox="1">
                  <a:spLocks noRot="1" noChangeAspect="1" noMove="1" noResize="1" noEditPoints="1" noAdjustHandles="1" noChangeArrowheads="1" noChangeShapeType="1" noTextEdit="1"/>
                </p:cNvSpPr>
                <p:nvPr/>
              </p:nvSpPr>
              <p:spPr>
                <a:xfrm>
                  <a:off x="1314127" y="1611425"/>
                  <a:ext cx="1735490" cy="369332"/>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4F6F14-03BD-0E4C-A3A7-C40C85C9D4C7}"/>
                    </a:ext>
                  </a:extLst>
                </p:cNvPr>
                <p:cNvSpPr txBox="1"/>
                <p:nvPr/>
              </p:nvSpPr>
              <p:spPr>
                <a:xfrm>
                  <a:off x="1581333" y="1216638"/>
                  <a:ext cx="1735489" cy="39190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missing</m:t>
                          </m:r>
                        </m:sub>
                      </m:sSub>
                    </m:oMath>
                  </a14:m>
                  <a:r>
                    <a:rPr lang="en-US" dirty="0"/>
                    <a:t>=0</a:t>
                  </a:r>
                </a:p>
              </p:txBody>
            </p:sp>
          </mc:Choice>
          <mc:Fallback xmlns="">
            <p:sp>
              <p:nvSpPr>
                <p:cNvPr id="17" name="TextBox 16">
                  <a:extLst>
                    <a:ext uri="{FF2B5EF4-FFF2-40B4-BE49-F238E27FC236}">
                      <a16:creationId xmlns:a16="http://schemas.microsoft.com/office/drawing/2014/main" id="{A48DC05D-BE4C-42D5-BE68-AF5E10D0D60B}"/>
                    </a:ext>
                  </a:extLst>
                </p:cNvPr>
                <p:cNvSpPr txBox="1">
                  <a:spLocks noRot="1" noChangeAspect="1" noMove="1" noResize="1" noEditPoints="1" noAdjustHandles="1" noChangeArrowheads="1" noChangeShapeType="1" noTextEdit="1"/>
                </p:cNvSpPr>
                <p:nvPr/>
              </p:nvSpPr>
              <p:spPr>
                <a:xfrm>
                  <a:off x="1581333" y="1216638"/>
                  <a:ext cx="1735489" cy="391902"/>
                </a:xfrm>
                <a:prstGeom prst="rect">
                  <a:avLst/>
                </a:prstGeom>
                <a:blipFill>
                  <a:blip r:embed="rId7"/>
                  <a:stretch>
                    <a:fillRect t="-7813" b="-20313"/>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4CE3D012-4B3A-634F-92B4-EED3D63E283B}"/>
                </a:ext>
              </a:extLst>
            </p:cNvPr>
            <p:cNvSpPr/>
            <p:nvPr/>
          </p:nvSpPr>
          <p:spPr>
            <a:xfrm rot="2291461">
              <a:off x="1596988" y="2850128"/>
              <a:ext cx="1970625"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1663F1B-52D6-144A-9A44-C0B7D0737636}"/>
                </a:ext>
              </a:extLst>
            </p:cNvPr>
            <p:cNvSpPr txBox="1"/>
            <p:nvPr/>
          </p:nvSpPr>
          <p:spPr>
            <a:xfrm>
              <a:off x="2673435" y="4199962"/>
              <a:ext cx="1663701" cy="369332"/>
            </a:xfrm>
            <a:prstGeom prst="rect">
              <a:avLst/>
            </a:prstGeom>
            <a:noFill/>
          </p:spPr>
          <p:txBody>
            <a:bodyPr wrap="square" rtlCol="0">
              <a:spAutoFit/>
            </a:bodyPr>
            <a:lstStyle/>
            <a:p>
              <a:r>
                <a:rPr lang="en-US" dirty="0">
                  <a:solidFill>
                    <a:srgbClr val="00008B"/>
                  </a:solidFill>
                </a:rPr>
                <a:t>measurement</a:t>
              </a:r>
            </a:p>
          </p:txBody>
        </p:sp>
        <p:cxnSp>
          <p:nvCxnSpPr>
            <p:cNvPr id="57" name="Connector: Curved 24">
              <a:extLst>
                <a:ext uri="{FF2B5EF4-FFF2-40B4-BE49-F238E27FC236}">
                  <a16:creationId xmlns:a16="http://schemas.microsoft.com/office/drawing/2014/main" id="{26A3BDFF-82DA-5E4D-AABB-3AC6C064516A}"/>
                </a:ext>
              </a:extLst>
            </p:cNvPr>
            <p:cNvCxnSpPr>
              <a:cxnSpLocks/>
            </p:cNvCxnSpPr>
            <p:nvPr/>
          </p:nvCxnSpPr>
          <p:spPr>
            <a:xfrm rot="16200000" flipV="1">
              <a:off x="3144889" y="3521348"/>
              <a:ext cx="644522" cy="527849"/>
            </a:xfrm>
            <a:prstGeom prst="curvedConnector2">
              <a:avLst/>
            </a:prstGeom>
            <a:ln>
              <a:solidFill>
                <a:srgbClr val="00008B"/>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FCBF881-1832-ED45-A48C-B78E975C2EA5}"/>
                </a:ext>
              </a:extLst>
            </p:cNvPr>
            <p:cNvSpPr txBox="1"/>
            <p:nvPr/>
          </p:nvSpPr>
          <p:spPr>
            <a:xfrm>
              <a:off x="1232754" y="4179992"/>
              <a:ext cx="1663701" cy="369332"/>
            </a:xfrm>
            <a:prstGeom prst="rect">
              <a:avLst/>
            </a:prstGeom>
            <a:noFill/>
          </p:spPr>
          <p:txBody>
            <a:bodyPr wrap="square" rtlCol="0">
              <a:spAutoFit/>
            </a:bodyPr>
            <a:lstStyle/>
            <a:p>
              <a:r>
                <a:rPr lang="en-US" dirty="0"/>
                <a:t>prediction</a:t>
              </a:r>
            </a:p>
          </p:txBody>
        </p:sp>
        <p:cxnSp>
          <p:nvCxnSpPr>
            <p:cNvPr id="59" name="Connector: Curved 26">
              <a:extLst>
                <a:ext uri="{FF2B5EF4-FFF2-40B4-BE49-F238E27FC236}">
                  <a16:creationId xmlns:a16="http://schemas.microsoft.com/office/drawing/2014/main" id="{D958F9F3-D6D7-9742-A318-0491FA738414}"/>
                </a:ext>
              </a:extLst>
            </p:cNvPr>
            <p:cNvCxnSpPr>
              <a:cxnSpLocks/>
            </p:cNvCxnSpPr>
            <p:nvPr/>
          </p:nvCxnSpPr>
          <p:spPr>
            <a:xfrm rot="5400000" flipH="1" flipV="1">
              <a:off x="1312395" y="3265499"/>
              <a:ext cx="1116833" cy="75209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Shape 46">
              <a:extLst>
                <a:ext uri="{FF2B5EF4-FFF2-40B4-BE49-F238E27FC236}">
                  <a16:creationId xmlns:a16="http://schemas.microsoft.com/office/drawing/2014/main" id="{7E90A9D0-873E-6D49-9995-D9CA7524B0BD}"/>
                </a:ext>
              </a:extLst>
            </p:cNvPr>
            <p:cNvSpPr/>
            <p:nvPr/>
          </p:nvSpPr>
          <p:spPr>
            <a:xfrm rot="16200000">
              <a:off x="389328" y="2961455"/>
              <a:ext cx="715690"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8B"/>
                </a:solidFill>
              </a:endParaRPr>
            </a:p>
          </p:txBody>
        </p:sp>
        <p:sp>
          <p:nvSpPr>
            <p:cNvPr id="61" name="Freeform: Shape 48">
              <a:extLst>
                <a:ext uri="{FF2B5EF4-FFF2-40B4-BE49-F238E27FC236}">
                  <a16:creationId xmlns:a16="http://schemas.microsoft.com/office/drawing/2014/main" id="{07199FEE-CD00-E649-AD18-95683F69F36D}"/>
                </a:ext>
              </a:extLst>
            </p:cNvPr>
            <p:cNvSpPr/>
            <p:nvPr/>
          </p:nvSpPr>
          <p:spPr>
            <a:xfrm rot="16200000">
              <a:off x="-372643" y="2683397"/>
              <a:ext cx="2231615" cy="761575"/>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3ABD8C7D-6630-BC44-9973-4E91E6B89C9D}"/>
              </a:ext>
            </a:extLst>
          </p:cNvPr>
          <p:cNvSpPr/>
          <p:nvPr/>
        </p:nvSpPr>
        <p:spPr>
          <a:xfrm>
            <a:off x="897939" y="5811501"/>
            <a:ext cx="9721607" cy="830997"/>
          </a:xfrm>
          <a:prstGeom prst="rect">
            <a:avLst/>
          </a:prstGeom>
        </p:spPr>
        <p:txBody>
          <a:bodyPr wrap="square">
            <a:spAutoFit/>
          </a:bodyPr>
          <a:lstStyle/>
          <a:p>
            <a:pPr marL="285750" indent="-285750">
              <a:buFont typeface="Arial" panose="020B0604020202020204" pitchFamily="34" charset="0"/>
              <a:buChar char="•"/>
            </a:pPr>
            <a:r>
              <a:rPr lang="en-US" sz="2400" dirty="0"/>
              <a:t>We do not directly measure missing energy, while the </a:t>
            </a:r>
            <a:r>
              <a:rPr lang="en-US" sz="2400" dirty="0">
                <a:solidFill>
                  <a:srgbClr val="0432FF"/>
                </a:solidFill>
              </a:rPr>
              <a:t>agreement in the measured hadronic energy proves the proper modeling of missing energy</a:t>
            </a:r>
          </a:p>
        </p:txBody>
      </p:sp>
      <p:grpSp>
        <p:nvGrpSpPr>
          <p:cNvPr id="41" name="Group 40">
            <a:extLst>
              <a:ext uri="{FF2B5EF4-FFF2-40B4-BE49-F238E27FC236}">
                <a16:creationId xmlns:a16="http://schemas.microsoft.com/office/drawing/2014/main" id="{C55436A2-261A-5F4F-9248-C9F24741549C}"/>
              </a:ext>
            </a:extLst>
          </p:cNvPr>
          <p:cNvGrpSpPr/>
          <p:nvPr/>
        </p:nvGrpSpPr>
        <p:grpSpPr>
          <a:xfrm>
            <a:off x="7209980" y="2328455"/>
            <a:ext cx="4559941" cy="3309293"/>
            <a:chOff x="6104158" y="2960478"/>
            <a:chExt cx="4559941" cy="3309293"/>
          </a:xfrm>
        </p:grpSpPr>
        <p:pic>
          <p:nvPicPr>
            <p:cNvPr id="42" name="Picture 41">
              <a:extLst>
                <a:ext uri="{FF2B5EF4-FFF2-40B4-BE49-F238E27FC236}">
                  <a16:creationId xmlns:a16="http://schemas.microsoft.com/office/drawing/2014/main" id="{986B624F-B153-FC46-BFF6-F5E461548DF3}"/>
                </a:ext>
              </a:extLst>
            </p:cNvPr>
            <p:cNvPicPr>
              <a:picLocks noChangeAspect="1"/>
            </p:cNvPicPr>
            <p:nvPr/>
          </p:nvPicPr>
          <p:blipFill rotWithShape="1">
            <a:blip r:embed="rId2"/>
            <a:srcRect l="21660" t="14898" r="19451" b="19561"/>
            <a:stretch/>
          </p:blipFill>
          <p:spPr>
            <a:xfrm>
              <a:off x="8107187" y="4615340"/>
              <a:ext cx="927849" cy="813872"/>
            </a:xfrm>
            <a:prstGeom prst="rect">
              <a:avLst/>
            </a:prstGeom>
          </p:spPr>
        </p:pic>
        <p:sp>
          <p:nvSpPr>
            <p:cNvPr id="78" name="Rectangle 77">
              <a:extLst>
                <a:ext uri="{FF2B5EF4-FFF2-40B4-BE49-F238E27FC236}">
                  <a16:creationId xmlns:a16="http://schemas.microsoft.com/office/drawing/2014/main" id="{B73548DB-1EA7-DB4F-9161-6FC01F84EA59}"/>
                </a:ext>
              </a:extLst>
            </p:cNvPr>
            <p:cNvSpPr/>
            <p:nvPr/>
          </p:nvSpPr>
          <p:spPr>
            <a:xfrm>
              <a:off x="7066112" y="3006411"/>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361A6CD-0565-324C-B936-F81E998BCDC6}"/>
                    </a:ext>
                  </a:extLst>
                </p:cNvPr>
                <p:cNvSpPr txBox="1"/>
                <p:nvPr/>
              </p:nvSpPr>
              <p:spPr>
                <a:xfrm>
                  <a:off x="9454731" y="5626040"/>
                  <a:ext cx="1209368"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dirty="0"/>
                </a:p>
              </p:txBody>
            </p:sp>
          </mc:Choice>
          <mc:Fallback xmlns="">
            <p:sp>
              <p:nvSpPr>
                <p:cNvPr id="79" name="TextBox 78">
                  <a:extLst>
                    <a:ext uri="{FF2B5EF4-FFF2-40B4-BE49-F238E27FC236}">
                      <a16:creationId xmlns:a16="http://schemas.microsoft.com/office/drawing/2014/main" id="{3361A6CD-0565-324C-B936-F81E998BCDC6}"/>
                    </a:ext>
                  </a:extLst>
                </p:cNvPr>
                <p:cNvSpPr txBox="1">
                  <a:spLocks noRot="1" noChangeAspect="1" noMove="1" noResize="1" noEditPoints="1" noAdjustHandles="1" noChangeArrowheads="1" noChangeShapeType="1" noTextEdit="1"/>
                </p:cNvSpPr>
                <p:nvPr/>
              </p:nvSpPr>
              <p:spPr>
                <a:xfrm>
                  <a:off x="9454731" y="5626040"/>
                  <a:ext cx="1209368" cy="391646"/>
                </a:xfrm>
                <a:prstGeom prst="rect">
                  <a:avLst/>
                </a:prstGeom>
                <a:blipFill>
                  <a:blip r:embed="rId8"/>
                  <a:stretch>
                    <a:fillRect b="-6452"/>
                  </a:stretch>
                </a:blipFill>
              </p:spPr>
              <p:txBody>
                <a:bodyPr/>
                <a:lstStyle/>
                <a:p>
                  <a:r>
                    <a:rPr lang="en-US">
                      <a:noFill/>
                    </a:rPr>
                    <a:t> </a:t>
                  </a:r>
                </a:p>
              </p:txBody>
            </p:sp>
          </mc:Fallback>
        </mc:AlternateContent>
        <p:cxnSp>
          <p:nvCxnSpPr>
            <p:cNvPr id="80" name="Straight Connector 79">
              <a:extLst>
                <a:ext uri="{FF2B5EF4-FFF2-40B4-BE49-F238E27FC236}">
                  <a16:creationId xmlns:a16="http://schemas.microsoft.com/office/drawing/2014/main" id="{FBF3CE3B-EC3D-D842-BF28-FB7734948E24}"/>
                </a:ext>
              </a:extLst>
            </p:cNvPr>
            <p:cNvCxnSpPr>
              <a:cxnSpLocks/>
            </p:cNvCxnSpPr>
            <p:nvPr/>
          </p:nvCxnSpPr>
          <p:spPr>
            <a:xfrm>
              <a:off x="7062484" y="3006410"/>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9959D4-780F-1245-AE27-2AA0FB0FAD44}"/>
                </a:ext>
              </a:extLst>
            </p:cNvPr>
            <p:cNvCxnSpPr>
              <a:cxnSpLocks/>
            </p:cNvCxnSpPr>
            <p:nvPr/>
          </p:nvCxnSpPr>
          <p:spPr>
            <a:xfrm>
              <a:off x="7058856" y="3782139"/>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74B219C-EF62-9441-AB63-35C20A3D6EB2}"/>
                </a:ext>
              </a:extLst>
            </p:cNvPr>
            <p:cNvCxnSpPr/>
            <p:nvPr/>
          </p:nvCxnSpPr>
          <p:spPr>
            <a:xfrm>
              <a:off x="7174401" y="3283877"/>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67F8494-C91C-0C4F-83F1-103CD10C103F}"/>
                    </a:ext>
                  </a:extLst>
                </p:cNvPr>
                <p:cNvSpPr txBox="1"/>
                <p:nvPr/>
              </p:nvSpPr>
              <p:spPr>
                <a:xfrm>
                  <a:off x="7079926" y="3385876"/>
                  <a:ext cx="1955110" cy="369332"/>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Δ</m:t>
                      </m:r>
                    </m:oMath>
                  </a14:m>
                  <a:r>
                    <a:rPr lang="en-US" dirty="0"/>
                    <a:t> (missing erg.)</a:t>
                  </a:r>
                </a:p>
              </p:txBody>
            </p:sp>
          </mc:Choice>
          <mc:Fallback xmlns="">
            <p:sp>
              <p:nvSpPr>
                <p:cNvPr id="69" name="TextBox 68">
                  <a:extLst>
                    <a:ext uri="{FF2B5EF4-FFF2-40B4-BE49-F238E27FC236}">
                      <a16:creationId xmlns:a16="http://schemas.microsoft.com/office/drawing/2014/main" id="{04671FA6-6D92-7744-A4C3-C7B77B8E7E39}"/>
                    </a:ext>
                  </a:extLst>
                </p:cNvPr>
                <p:cNvSpPr txBox="1">
                  <a:spLocks noRot="1" noChangeAspect="1" noMove="1" noResize="1" noEditPoints="1" noAdjustHandles="1" noChangeArrowheads="1" noChangeShapeType="1" noTextEdit="1"/>
                </p:cNvSpPr>
                <p:nvPr/>
              </p:nvSpPr>
              <p:spPr>
                <a:xfrm>
                  <a:off x="7079926" y="3385876"/>
                  <a:ext cx="1955110" cy="369332"/>
                </a:xfrm>
                <a:prstGeom prst="rect">
                  <a:avLst/>
                </a:prstGeom>
                <a:blipFill>
                  <a:blip r:embed="rId10"/>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A22D413-3F0C-374B-9316-10F3EF4CA5AB}"/>
                    </a:ext>
                  </a:extLst>
                </p:cNvPr>
                <p:cNvSpPr txBox="1"/>
                <p:nvPr/>
              </p:nvSpPr>
              <p:spPr>
                <a:xfrm>
                  <a:off x="7347133" y="2991089"/>
                  <a:ext cx="1735489" cy="39190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missing</m:t>
                          </m:r>
                        </m:sub>
                      </m:sSub>
                    </m:oMath>
                  </a14:m>
                  <a:r>
                    <a:rPr lang="en-US" dirty="0"/>
                    <a:t>=0</a:t>
                  </a:r>
                </a:p>
              </p:txBody>
            </p:sp>
          </mc:Choice>
          <mc:Fallback xmlns="">
            <p:sp>
              <p:nvSpPr>
                <p:cNvPr id="38" name="TextBox 37">
                  <a:extLst>
                    <a:ext uri="{FF2B5EF4-FFF2-40B4-BE49-F238E27FC236}">
                      <a16:creationId xmlns:a16="http://schemas.microsoft.com/office/drawing/2014/main" id="{52546DE0-0FD5-4679-AFD5-A2D4F476EAB8}"/>
                    </a:ext>
                  </a:extLst>
                </p:cNvPr>
                <p:cNvSpPr txBox="1">
                  <a:spLocks noRot="1" noChangeAspect="1" noMove="1" noResize="1" noEditPoints="1" noAdjustHandles="1" noChangeArrowheads="1" noChangeShapeType="1" noTextEdit="1"/>
                </p:cNvSpPr>
                <p:nvPr/>
              </p:nvSpPr>
              <p:spPr>
                <a:xfrm>
                  <a:off x="7347133" y="2991089"/>
                  <a:ext cx="1735489" cy="391902"/>
                </a:xfrm>
                <a:prstGeom prst="rect">
                  <a:avLst/>
                </a:prstGeom>
                <a:blipFill>
                  <a:blip r:embed="rId11"/>
                  <a:stretch>
                    <a:fillRect t="-7813" b="-20313"/>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36A953AE-9044-7246-A054-9434D2CE51D0}"/>
                </a:ext>
              </a:extLst>
            </p:cNvPr>
            <p:cNvSpPr/>
            <p:nvPr/>
          </p:nvSpPr>
          <p:spPr>
            <a:xfrm rot="2291461">
              <a:off x="7972512" y="4783692"/>
              <a:ext cx="1115607"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5C4962D-6597-8949-9D10-4D79C372D041}"/>
                </a:ext>
              </a:extLst>
            </p:cNvPr>
            <p:cNvSpPr txBox="1"/>
            <p:nvPr/>
          </p:nvSpPr>
          <p:spPr>
            <a:xfrm>
              <a:off x="6452689" y="5900439"/>
              <a:ext cx="2321306" cy="369332"/>
            </a:xfrm>
            <a:prstGeom prst="rect">
              <a:avLst/>
            </a:prstGeom>
            <a:noFill/>
          </p:spPr>
          <p:txBody>
            <a:bodyPr wrap="square" rtlCol="0">
              <a:spAutoFit/>
            </a:bodyPr>
            <a:lstStyle/>
            <a:p>
              <a:r>
                <a:rPr lang="en-US" dirty="0"/>
                <a:t>posterior prediction</a:t>
              </a:r>
            </a:p>
          </p:txBody>
        </p:sp>
        <p:cxnSp>
          <p:nvCxnSpPr>
            <p:cNvPr id="87" name="Connector: Curved 43">
              <a:extLst>
                <a:ext uri="{FF2B5EF4-FFF2-40B4-BE49-F238E27FC236}">
                  <a16:creationId xmlns:a16="http://schemas.microsoft.com/office/drawing/2014/main" id="{8BF2AB08-4666-9A4E-B67A-EFF4BA0DB54B}"/>
                </a:ext>
              </a:extLst>
            </p:cNvPr>
            <p:cNvCxnSpPr>
              <a:cxnSpLocks/>
              <a:stCxn id="86" idx="0"/>
              <a:endCxn id="85" idx="2"/>
            </p:cNvCxnSpPr>
            <p:nvPr/>
          </p:nvCxnSpPr>
          <p:spPr>
            <a:xfrm rot="5400000" flipH="1" flipV="1">
              <a:off x="7219786" y="5028317"/>
              <a:ext cx="1265678" cy="47856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A60A251-78E5-6547-9348-3CF5C3866572}"/>
                </a:ext>
              </a:extLst>
            </p:cNvPr>
            <p:cNvSpPr/>
            <p:nvPr/>
          </p:nvSpPr>
          <p:spPr>
            <a:xfrm rot="2291461">
              <a:off x="7212995" y="4546874"/>
              <a:ext cx="2133331" cy="448787"/>
            </a:xfrm>
            <a:prstGeom prst="ellipse">
              <a:avLst/>
            </a:prstGeom>
            <a:noFill/>
            <a:ln>
              <a:solidFill>
                <a:schemeClr val="tx1">
                  <a:alpha val="22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CF73243-D130-2A40-9200-85D07A1539B3}"/>
                    </a:ext>
                  </a:extLst>
                </p:cNvPr>
                <p:cNvSpPr txBox="1"/>
                <p:nvPr/>
              </p:nvSpPr>
              <p:spPr>
                <a:xfrm>
                  <a:off x="6104158" y="2960478"/>
                  <a:ext cx="1209368" cy="3712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dirty="0"/>
                </a:p>
              </p:txBody>
            </p:sp>
          </mc:Choice>
          <mc:Fallback xmlns="">
            <p:sp>
              <p:nvSpPr>
                <p:cNvPr id="89" name="TextBox 88">
                  <a:extLst>
                    <a:ext uri="{FF2B5EF4-FFF2-40B4-BE49-F238E27FC236}">
                      <a16:creationId xmlns:a16="http://schemas.microsoft.com/office/drawing/2014/main" id="{0CF73243-D130-2A40-9200-85D07A1539B3}"/>
                    </a:ext>
                  </a:extLst>
                </p:cNvPr>
                <p:cNvSpPr txBox="1">
                  <a:spLocks noRot="1" noChangeAspect="1" noMove="1" noResize="1" noEditPoints="1" noAdjustHandles="1" noChangeArrowheads="1" noChangeShapeType="1" noTextEdit="1"/>
                </p:cNvSpPr>
                <p:nvPr/>
              </p:nvSpPr>
              <p:spPr>
                <a:xfrm>
                  <a:off x="6104158" y="2960478"/>
                  <a:ext cx="1209368" cy="371255"/>
                </a:xfrm>
                <a:prstGeom prst="rect">
                  <a:avLst/>
                </a:prstGeom>
                <a:blipFill>
                  <a:blip r:embed="rId12"/>
                  <a:stretch>
                    <a:fillRect b="-6667"/>
                  </a:stretch>
                </a:blipFill>
              </p:spPr>
              <p:txBody>
                <a:bodyPr/>
                <a:lstStyle/>
                <a:p>
                  <a:r>
                    <a:rPr lang="en-US">
                      <a:noFill/>
                    </a:rPr>
                    <a:t> </a:t>
                  </a:r>
                </a:p>
              </p:txBody>
            </p:sp>
          </mc:Fallback>
        </mc:AlternateContent>
        <p:sp>
          <p:nvSpPr>
            <p:cNvPr id="90" name="Freeform: Shape 49">
              <a:extLst>
                <a:ext uri="{FF2B5EF4-FFF2-40B4-BE49-F238E27FC236}">
                  <a16:creationId xmlns:a16="http://schemas.microsoft.com/office/drawing/2014/main" id="{415D84A1-CB6D-984D-80B2-75E4493EE13A}"/>
                </a:ext>
              </a:extLst>
            </p:cNvPr>
            <p:cNvSpPr/>
            <p:nvPr/>
          </p:nvSpPr>
          <p:spPr>
            <a:xfrm rot="16200000">
              <a:off x="5976614" y="4666299"/>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50">
              <a:extLst>
                <a:ext uri="{FF2B5EF4-FFF2-40B4-BE49-F238E27FC236}">
                  <a16:creationId xmlns:a16="http://schemas.microsoft.com/office/drawing/2014/main" id="{13E4E974-D352-354B-BC3B-AA65E0321FBF}"/>
                </a:ext>
              </a:extLst>
            </p:cNvPr>
            <p:cNvSpPr/>
            <p:nvPr/>
          </p:nvSpPr>
          <p:spPr>
            <a:xfrm rot="16200000">
              <a:off x="5986347" y="4609825"/>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ooter Placeholder 6">
            <a:extLst>
              <a:ext uri="{FF2B5EF4-FFF2-40B4-BE49-F238E27FC236}">
                <a16:creationId xmlns:a16="http://schemas.microsoft.com/office/drawing/2014/main" id="{753EE3B2-01E5-6746-A3E3-E208205D2AFF}"/>
              </a:ext>
            </a:extLst>
          </p:cNvPr>
          <p:cNvSpPr>
            <a:spLocks noGrp="1"/>
          </p:cNvSpPr>
          <p:nvPr>
            <p:ph type="ftr" sz="quarter" idx="11"/>
          </p:nvPr>
        </p:nvSpPr>
        <p:spPr/>
        <p:txBody>
          <a:bodyPr/>
          <a:lstStyle/>
          <a:p>
            <a:r>
              <a:rPr lang="en-US"/>
              <a:t>Brookhaven Forum 2021</a:t>
            </a:r>
            <a:endParaRPr lang="en-US" dirty="0"/>
          </a:p>
        </p:txBody>
      </p:sp>
      <p:sp>
        <p:nvSpPr>
          <p:cNvPr id="8" name="Date Placeholder 7">
            <a:extLst>
              <a:ext uri="{FF2B5EF4-FFF2-40B4-BE49-F238E27FC236}">
                <a16:creationId xmlns:a16="http://schemas.microsoft.com/office/drawing/2014/main" id="{0F47E2CA-8055-6B43-84C0-9EE41B3038D8}"/>
              </a:ext>
            </a:extLst>
          </p:cNvPr>
          <p:cNvSpPr>
            <a:spLocks noGrp="1"/>
          </p:cNvSpPr>
          <p:nvPr>
            <p:ph type="dt" sz="half" idx="10"/>
          </p:nvPr>
        </p:nvSpPr>
        <p:spPr/>
        <p:txBody>
          <a:bodyPr/>
          <a:lstStyle/>
          <a:p>
            <a:r>
              <a:rPr lang="en-US"/>
              <a:t>Wenqiang Gu</a:t>
            </a:r>
            <a:endParaRPr lang="en-US" dirty="0"/>
          </a:p>
        </p:txBody>
      </p:sp>
      <p:sp>
        <p:nvSpPr>
          <p:cNvPr id="3" name="Slide Number Placeholder 2">
            <a:extLst>
              <a:ext uri="{FF2B5EF4-FFF2-40B4-BE49-F238E27FC236}">
                <a16:creationId xmlns:a16="http://schemas.microsoft.com/office/drawing/2014/main" id="{68670A93-3BE6-3042-BF5B-9197B00B2945}"/>
              </a:ext>
            </a:extLst>
          </p:cNvPr>
          <p:cNvSpPr>
            <a:spLocks noGrp="1"/>
          </p:cNvSpPr>
          <p:nvPr>
            <p:ph type="sldNum" sz="quarter" idx="12"/>
          </p:nvPr>
        </p:nvSpPr>
        <p:spPr/>
        <p:txBody>
          <a:bodyPr/>
          <a:lstStyle/>
          <a:p>
            <a:fld id="{A57F9112-1840-42A5-8E86-90BE042C0880}" type="slidenum">
              <a:rPr lang="en-US" smtClean="0"/>
              <a:pPr/>
              <a:t>23</a:t>
            </a:fld>
            <a:endParaRPr lang="en-US" dirty="0"/>
          </a:p>
        </p:txBody>
      </p:sp>
    </p:spTree>
    <p:extLst>
      <p:ext uri="{BB962C8B-B14F-4D97-AF65-F5344CB8AC3E}">
        <p14:creationId xmlns:p14="http://schemas.microsoft.com/office/powerpoint/2010/main" val="3087568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210A86A-0EFB-E944-93BC-E3FAABB0CCDE}"/>
              </a:ext>
            </a:extLst>
          </p:cNvPr>
          <p:cNvPicPr>
            <a:picLocks noChangeAspect="1"/>
          </p:cNvPicPr>
          <p:nvPr/>
        </p:nvPicPr>
        <p:blipFill rotWithShape="1">
          <a:blip r:embed="rId2"/>
          <a:srcRect l="21660" t="14898" r="19451" b="19561"/>
          <a:stretch/>
        </p:blipFill>
        <p:spPr>
          <a:xfrm>
            <a:off x="8579355" y="1980497"/>
            <a:ext cx="927849" cy="813872"/>
          </a:xfrm>
          <a:prstGeom prst="rect">
            <a:avLst/>
          </a:prstGeom>
        </p:spPr>
      </p:pic>
      <p:sp>
        <p:nvSpPr>
          <p:cNvPr id="2" name="Title 1">
            <a:extLst>
              <a:ext uri="{FF2B5EF4-FFF2-40B4-BE49-F238E27FC236}">
                <a16:creationId xmlns:a16="http://schemas.microsoft.com/office/drawing/2014/main" id="{259C8865-1F7E-4B19-90CE-38579DCAF860}"/>
              </a:ext>
            </a:extLst>
          </p:cNvPr>
          <p:cNvSpPr>
            <a:spLocks noGrp="1"/>
          </p:cNvSpPr>
          <p:nvPr>
            <p:ph type="title"/>
          </p:nvPr>
        </p:nvSpPr>
        <p:spPr>
          <a:xfrm>
            <a:off x="838200" y="180097"/>
            <a:ext cx="10515600" cy="774597"/>
          </a:xfrm>
        </p:spPr>
        <p:txBody>
          <a:bodyPr>
            <a:normAutofit fontScale="90000"/>
          </a:bodyPr>
          <a:lstStyle/>
          <a:p>
            <a:r>
              <a:rPr lang="en-US" dirty="0"/>
              <a:t>What if an incorrect modeling of missing energy?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0F516-5410-4A41-B7E4-391AB1A03FC6}"/>
                  </a:ext>
                </a:extLst>
              </p:cNvPr>
              <p:cNvSpPr>
                <a:spLocks noGrp="1"/>
              </p:cNvSpPr>
              <p:nvPr>
                <p:ph idx="1"/>
              </p:nvPr>
            </p:nvSpPr>
            <p:spPr>
              <a:xfrm>
                <a:off x="612559" y="5069298"/>
                <a:ext cx="10972800" cy="1591446"/>
              </a:xfrm>
            </p:spPr>
            <p:txBody>
              <a:bodyPr>
                <a:normAutofit/>
              </a:bodyPr>
              <a:lstStyle/>
              <a:p>
                <a:r>
                  <a:rPr lang="en-US" sz="2400" dirty="0">
                    <a:solidFill>
                      <a:srgbClr val="0432FF"/>
                    </a:solidFill>
                  </a:rPr>
                  <a:t>An incorrect missing energy model cannot give a consistent posterior prediction (after </a:t>
                </a:r>
                <a14:m>
                  <m:oMath xmlns:m="http://schemas.openxmlformats.org/officeDocument/2006/math">
                    <m:sSubSup>
                      <m:sSubSupPr>
                        <m:ctrlPr>
                          <a:rPr lang="en-US" sz="2400" i="1" smtClean="0">
                            <a:solidFill>
                              <a:srgbClr val="0000FF"/>
                            </a:solidFill>
                            <a:latin typeface="Cambria Math" panose="02040503050406030204" pitchFamily="18" charset="0"/>
                          </a:rPr>
                        </m:ctrlPr>
                      </m:sSubSupPr>
                      <m:e>
                        <m:r>
                          <a:rPr lang="en-US" sz="2400" i="1">
                            <a:solidFill>
                              <a:srgbClr val="0000FF"/>
                            </a:solidFill>
                            <a:latin typeface="Cambria Math" panose="02040503050406030204" pitchFamily="18" charset="0"/>
                          </a:rPr>
                          <m:t>𝐸</m:t>
                        </m:r>
                      </m:e>
                      <m:sub>
                        <m:r>
                          <a:rPr lang="en-US" sz="2400" i="1">
                            <a:solidFill>
                              <a:srgbClr val="0000FF"/>
                            </a:solidFill>
                            <a:latin typeface="Cambria Math" panose="02040503050406030204" pitchFamily="18" charset="0"/>
                          </a:rPr>
                          <m:t>𝜇</m:t>
                        </m:r>
                      </m:sub>
                      <m:sup>
                        <m:r>
                          <a:rPr lang="en-US" sz="2400" i="1">
                            <a:solidFill>
                              <a:srgbClr val="0000FF"/>
                            </a:solidFill>
                            <a:latin typeface="Cambria Math" panose="02040503050406030204" pitchFamily="18" charset="0"/>
                          </a:rPr>
                          <m:t>𝑟𝑒𝑐</m:t>
                        </m:r>
                      </m:sup>
                    </m:sSubSup>
                    <m:r>
                      <a:rPr lang="en-US" sz="2400" i="1">
                        <a:latin typeface="Cambria Math" panose="02040503050406030204" pitchFamily="18" charset="0"/>
                      </a:rPr>
                      <m:t> </m:t>
                    </m:r>
                  </m:oMath>
                </a14:m>
                <a:r>
                  <a:rPr lang="en-US" sz="2400" dirty="0">
                    <a:solidFill>
                      <a:srgbClr val="0432FF"/>
                    </a:solidFill>
                  </a:rPr>
                  <a:t>constraint) of the measured </a:t>
                </a:r>
                <a14:m>
                  <m:oMath xmlns:m="http://schemas.openxmlformats.org/officeDocument/2006/math">
                    <m:sSubSup>
                      <m:sSubSupPr>
                        <m:ctrlPr>
                          <a:rPr lang="en-US" sz="2400" b="0" i="1" smtClean="0">
                            <a:solidFill>
                              <a:srgbClr val="0432FF"/>
                            </a:solidFill>
                            <a:latin typeface="Cambria Math" panose="02040503050406030204" pitchFamily="18" charset="0"/>
                          </a:rPr>
                        </m:ctrlPr>
                      </m:sSubSupPr>
                      <m:e>
                        <m:r>
                          <a:rPr lang="en-US" sz="2400" i="1">
                            <a:solidFill>
                              <a:srgbClr val="0432FF"/>
                            </a:solidFill>
                            <a:latin typeface="Cambria Math" panose="02040503050406030204" pitchFamily="18" charset="0"/>
                          </a:rPr>
                          <m:t>𝐸</m:t>
                        </m:r>
                      </m:e>
                      <m:sub>
                        <m:r>
                          <m:rPr>
                            <m:sty m:val="p"/>
                          </m:rPr>
                          <a:rPr lang="en-US" sz="2400">
                            <a:solidFill>
                              <a:srgbClr val="0432FF"/>
                            </a:solidFill>
                            <a:latin typeface="Cambria Math" panose="02040503050406030204" pitchFamily="18" charset="0"/>
                          </a:rPr>
                          <m:t>had</m:t>
                        </m:r>
                      </m:sub>
                      <m:sup>
                        <m:r>
                          <a:rPr lang="en-US" sz="2400" b="0" i="1" smtClean="0">
                            <a:solidFill>
                              <a:srgbClr val="0432FF"/>
                            </a:solidFill>
                            <a:latin typeface="Cambria Math" panose="02040503050406030204" pitchFamily="18" charset="0"/>
                          </a:rPr>
                          <m:t>𝑟𝑒𝑐</m:t>
                        </m:r>
                      </m:sup>
                    </m:sSubSup>
                  </m:oMath>
                </a14:m>
                <a:endParaRPr lang="en-US" sz="2400" dirty="0">
                  <a:solidFill>
                    <a:srgbClr val="0432FF"/>
                  </a:solidFill>
                </a:endParaRPr>
              </a:p>
              <a:p>
                <a:r>
                  <a:rPr lang="en-US" sz="2400" dirty="0"/>
                  <a:t>The example here is just for illustration, the actual constraint relies on various kinematic distributions</a:t>
                </a:r>
                <a:endParaRPr lang="en-US" sz="2400" dirty="0">
                  <a:solidFill>
                    <a:srgbClr val="0432FF"/>
                  </a:solidFill>
                </a:endParaRPr>
              </a:p>
            </p:txBody>
          </p:sp>
        </mc:Choice>
        <mc:Fallback xmlns="">
          <p:sp>
            <p:nvSpPr>
              <p:cNvPr id="3" name="Content Placeholder 2">
                <a:extLst>
                  <a:ext uri="{FF2B5EF4-FFF2-40B4-BE49-F238E27FC236}">
                    <a16:creationId xmlns:a16="http://schemas.microsoft.com/office/drawing/2014/main" id="{A940F516-5410-4A41-B7E4-391AB1A03FC6}"/>
                  </a:ext>
                </a:extLst>
              </p:cNvPr>
              <p:cNvSpPr>
                <a:spLocks noGrp="1" noRot="1" noChangeAspect="1" noMove="1" noResize="1" noEditPoints="1" noAdjustHandles="1" noChangeArrowheads="1" noChangeShapeType="1" noTextEdit="1"/>
              </p:cNvSpPr>
              <p:nvPr>
                <p:ph idx="1"/>
              </p:nvPr>
            </p:nvSpPr>
            <p:spPr>
              <a:xfrm>
                <a:off x="612559" y="5069298"/>
                <a:ext cx="10972800" cy="1591446"/>
              </a:xfrm>
              <a:blipFill>
                <a:blip r:embed="rId3"/>
                <a:stretch>
                  <a:fillRect l="-809" t="-4762" b="-6349"/>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AC68C5C3-F594-8A46-B9FF-63B7D39FD550}"/>
              </a:ext>
            </a:extLst>
          </p:cNvPr>
          <p:cNvSpPr/>
          <p:nvPr/>
        </p:nvSpPr>
        <p:spPr>
          <a:xfrm>
            <a:off x="1574513" y="1185655"/>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50E05A3-4FD2-CF41-B529-1241A0053347}"/>
                  </a:ext>
                </a:extLst>
              </p:cNvPr>
              <p:cNvSpPr txBox="1"/>
              <p:nvPr/>
            </p:nvSpPr>
            <p:spPr>
              <a:xfrm>
                <a:off x="3963132" y="3805284"/>
                <a:ext cx="1209368"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dirty="0"/>
              </a:p>
            </p:txBody>
          </p:sp>
        </mc:Choice>
        <mc:Fallback xmlns="">
          <p:sp>
            <p:nvSpPr>
              <p:cNvPr id="47" name="TextBox 46">
                <a:extLst>
                  <a:ext uri="{FF2B5EF4-FFF2-40B4-BE49-F238E27FC236}">
                    <a16:creationId xmlns:a16="http://schemas.microsoft.com/office/drawing/2014/main" id="{F50E05A3-4FD2-CF41-B529-1241A0053347}"/>
                  </a:ext>
                </a:extLst>
              </p:cNvPr>
              <p:cNvSpPr txBox="1">
                <a:spLocks noRot="1" noChangeAspect="1" noMove="1" noResize="1" noEditPoints="1" noAdjustHandles="1" noChangeArrowheads="1" noChangeShapeType="1" noTextEdit="1"/>
              </p:cNvSpPr>
              <p:nvPr/>
            </p:nvSpPr>
            <p:spPr>
              <a:xfrm>
                <a:off x="3963132" y="3805284"/>
                <a:ext cx="1209368" cy="394210"/>
              </a:xfrm>
              <a:prstGeom prst="rect">
                <a:avLst/>
              </a:prstGeom>
              <a:blipFill>
                <a:blip r:embed="rId4"/>
                <a:stretch>
                  <a:fillRect b="-3125"/>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8558EA74-9815-3144-80E3-3C7AB1CB59C5}"/>
              </a:ext>
            </a:extLst>
          </p:cNvPr>
          <p:cNvCxnSpPr>
            <a:cxnSpLocks/>
          </p:cNvCxnSpPr>
          <p:nvPr/>
        </p:nvCxnSpPr>
        <p:spPr>
          <a:xfrm>
            <a:off x="1570885" y="1185654"/>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265032-341A-3A41-A086-F45B5BE12E2D}"/>
              </a:ext>
            </a:extLst>
          </p:cNvPr>
          <p:cNvCxnSpPr>
            <a:cxnSpLocks/>
          </p:cNvCxnSpPr>
          <p:nvPr/>
        </p:nvCxnSpPr>
        <p:spPr>
          <a:xfrm>
            <a:off x="1567257" y="1961383"/>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3F44CDE-7642-4947-8280-C47F1B57D2AE}"/>
              </a:ext>
            </a:extLst>
          </p:cNvPr>
          <p:cNvCxnSpPr/>
          <p:nvPr/>
        </p:nvCxnSpPr>
        <p:spPr>
          <a:xfrm>
            <a:off x="1682802" y="1463121"/>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AAC862A-8643-324C-BC68-D5F7348B831B}"/>
                  </a:ext>
                </a:extLst>
              </p:cNvPr>
              <p:cNvSpPr txBox="1"/>
              <p:nvPr/>
            </p:nvSpPr>
            <p:spPr>
              <a:xfrm>
                <a:off x="1588327" y="1565120"/>
                <a:ext cx="1955110" cy="369332"/>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Δ</m:t>
                    </m:r>
                  </m:oMath>
                </a14:m>
                <a:r>
                  <a:rPr lang="en-US" dirty="0"/>
                  <a:t> (missing erg.)</a:t>
                </a:r>
              </a:p>
            </p:txBody>
          </p:sp>
        </mc:Choice>
        <mc:Fallback xmlns="">
          <p:sp>
            <p:nvSpPr>
              <p:cNvPr id="55" name="TextBox 54">
                <a:extLst>
                  <a:ext uri="{FF2B5EF4-FFF2-40B4-BE49-F238E27FC236}">
                    <a16:creationId xmlns:a16="http://schemas.microsoft.com/office/drawing/2014/main" id="{9AAC862A-8643-324C-BC68-D5F7348B831B}"/>
                  </a:ext>
                </a:extLst>
              </p:cNvPr>
              <p:cNvSpPr txBox="1">
                <a:spLocks noRot="1" noChangeAspect="1" noMove="1" noResize="1" noEditPoints="1" noAdjustHandles="1" noChangeArrowheads="1" noChangeShapeType="1" noTextEdit="1"/>
              </p:cNvSpPr>
              <p:nvPr/>
            </p:nvSpPr>
            <p:spPr>
              <a:xfrm>
                <a:off x="1588327" y="1565120"/>
                <a:ext cx="1955110" cy="369332"/>
              </a:xfrm>
              <a:prstGeom prst="rect">
                <a:avLst/>
              </a:prstGeom>
              <a:blipFill>
                <a:blip r:embed="rId5"/>
                <a:stretch>
                  <a:fillRect t="-10000" b="-2333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EF901BFB-73C7-3046-8536-0B85BC0F95FC}"/>
              </a:ext>
            </a:extLst>
          </p:cNvPr>
          <p:cNvSpPr txBox="1"/>
          <p:nvPr/>
        </p:nvSpPr>
        <p:spPr>
          <a:xfrm>
            <a:off x="961090" y="4079683"/>
            <a:ext cx="2321306" cy="369332"/>
          </a:xfrm>
          <a:prstGeom prst="rect">
            <a:avLst/>
          </a:prstGeom>
          <a:noFill/>
        </p:spPr>
        <p:txBody>
          <a:bodyPr wrap="square" rtlCol="0">
            <a:spAutoFit/>
          </a:bodyPr>
          <a:lstStyle/>
          <a:p>
            <a:r>
              <a:rPr lang="en-US" dirty="0"/>
              <a:t>posterior prediction</a:t>
            </a:r>
          </a:p>
        </p:txBody>
      </p:sp>
      <p:cxnSp>
        <p:nvCxnSpPr>
          <p:cNvPr id="58" name="Connector: Curved 43">
            <a:extLst>
              <a:ext uri="{FF2B5EF4-FFF2-40B4-BE49-F238E27FC236}">
                <a16:creationId xmlns:a16="http://schemas.microsoft.com/office/drawing/2014/main" id="{A7B94C56-2F9F-974F-9CD0-739E75FD68F1}"/>
              </a:ext>
            </a:extLst>
          </p:cNvPr>
          <p:cNvCxnSpPr>
            <a:cxnSpLocks/>
            <a:stCxn id="57" idx="0"/>
            <a:endCxn id="56" idx="2"/>
          </p:cNvCxnSpPr>
          <p:nvPr/>
        </p:nvCxnSpPr>
        <p:spPr>
          <a:xfrm rot="5400000" flipH="1" flipV="1">
            <a:off x="1728187" y="3207561"/>
            <a:ext cx="1265678" cy="47856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CC625AE-D2DD-8643-9D61-AC7CF38399A0}"/>
                  </a:ext>
                </a:extLst>
              </p:cNvPr>
              <p:cNvSpPr txBox="1"/>
              <p:nvPr/>
            </p:nvSpPr>
            <p:spPr>
              <a:xfrm>
                <a:off x="612559" y="1139722"/>
                <a:ext cx="12093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dirty="0"/>
              </a:p>
            </p:txBody>
          </p:sp>
        </mc:Choice>
        <mc:Fallback xmlns="">
          <p:sp>
            <p:nvSpPr>
              <p:cNvPr id="60" name="TextBox 59">
                <a:extLst>
                  <a:ext uri="{FF2B5EF4-FFF2-40B4-BE49-F238E27FC236}">
                    <a16:creationId xmlns:a16="http://schemas.microsoft.com/office/drawing/2014/main" id="{8CC625AE-D2DD-8643-9D61-AC7CF38399A0}"/>
                  </a:ext>
                </a:extLst>
              </p:cNvPr>
              <p:cNvSpPr txBox="1">
                <a:spLocks noRot="1" noChangeAspect="1" noMove="1" noResize="1" noEditPoints="1" noAdjustHandles="1" noChangeArrowheads="1" noChangeShapeType="1" noTextEdit="1"/>
              </p:cNvSpPr>
              <p:nvPr/>
            </p:nvSpPr>
            <p:spPr>
              <a:xfrm>
                <a:off x="612559" y="1139722"/>
                <a:ext cx="1209368" cy="369332"/>
              </a:xfrm>
              <a:prstGeom prst="rect">
                <a:avLst/>
              </a:prstGeom>
              <a:blipFill>
                <a:blip r:embed="rId6"/>
                <a:stretch>
                  <a:fillRect b="-3226"/>
                </a:stretch>
              </a:blipFill>
            </p:spPr>
            <p:txBody>
              <a:bodyPr/>
              <a:lstStyle/>
              <a:p>
                <a:r>
                  <a:rPr lang="en-US">
                    <a:noFill/>
                  </a:rPr>
                  <a:t> </a:t>
                </a:r>
              </a:p>
            </p:txBody>
          </p:sp>
        </mc:Fallback>
      </mc:AlternateContent>
      <p:sp>
        <p:nvSpPr>
          <p:cNvPr id="61" name="Freeform: Shape 49">
            <a:extLst>
              <a:ext uri="{FF2B5EF4-FFF2-40B4-BE49-F238E27FC236}">
                <a16:creationId xmlns:a16="http://schemas.microsoft.com/office/drawing/2014/main" id="{F2B7B71C-A474-1948-86B9-D63ED7D87A80}"/>
              </a:ext>
            </a:extLst>
          </p:cNvPr>
          <p:cNvSpPr/>
          <p:nvPr/>
        </p:nvSpPr>
        <p:spPr>
          <a:xfrm rot="16200000">
            <a:off x="485015" y="2845543"/>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50">
            <a:extLst>
              <a:ext uri="{FF2B5EF4-FFF2-40B4-BE49-F238E27FC236}">
                <a16:creationId xmlns:a16="http://schemas.microsoft.com/office/drawing/2014/main" id="{E2747428-4A09-5F47-B9E7-2984FB6772D6}"/>
              </a:ext>
            </a:extLst>
          </p:cNvPr>
          <p:cNvSpPr/>
          <p:nvPr/>
        </p:nvSpPr>
        <p:spPr>
          <a:xfrm rot="16200000">
            <a:off x="494748" y="2803817"/>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9C1C216-F786-394C-BC9B-63982949EF35}"/>
              </a:ext>
            </a:extLst>
          </p:cNvPr>
          <p:cNvGrpSpPr/>
          <p:nvPr/>
        </p:nvGrpSpPr>
        <p:grpSpPr>
          <a:xfrm>
            <a:off x="6617123" y="1139722"/>
            <a:ext cx="4559941" cy="3309293"/>
            <a:chOff x="6104158" y="2960478"/>
            <a:chExt cx="4559941" cy="3309293"/>
          </a:xfrm>
        </p:grpSpPr>
        <p:sp>
          <p:nvSpPr>
            <p:cNvPr id="65" name="Rectangle 64">
              <a:extLst>
                <a:ext uri="{FF2B5EF4-FFF2-40B4-BE49-F238E27FC236}">
                  <a16:creationId xmlns:a16="http://schemas.microsoft.com/office/drawing/2014/main" id="{A740FD3E-E5DE-DE4B-B533-E700F1CC1518}"/>
                </a:ext>
              </a:extLst>
            </p:cNvPr>
            <p:cNvSpPr/>
            <p:nvPr/>
          </p:nvSpPr>
          <p:spPr>
            <a:xfrm>
              <a:off x="7066112" y="3006411"/>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7782322-B53F-384F-A9B2-12289FCA5D09}"/>
                    </a:ext>
                  </a:extLst>
                </p:cNvPr>
                <p:cNvSpPr txBox="1"/>
                <p:nvPr/>
              </p:nvSpPr>
              <p:spPr>
                <a:xfrm>
                  <a:off x="9454731" y="5626040"/>
                  <a:ext cx="1209368"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dirty="0"/>
                </a:p>
              </p:txBody>
            </p:sp>
          </mc:Choice>
          <mc:Fallback xmlns="">
            <p:sp>
              <p:nvSpPr>
                <p:cNvPr id="66" name="TextBox 65">
                  <a:extLst>
                    <a:ext uri="{FF2B5EF4-FFF2-40B4-BE49-F238E27FC236}">
                      <a16:creationId xmlns:a16="http://schemas.microsoft.com/office/drawing/2014/main" id="{87782322-B53F-384F-A9B2-12289FCA5D09}"/>
                    </a:ext>
                  </a:extLst>
                </p:cNvPr>
                <p:cNvSpPr txBox="1">
                  <a:spLocks noRot="1" noChangeAspect="1" noMove="1" noResize="1" noEditPoints="1" noAdjustHandles="1" noChangeArrowheads="1" noChangeShapeType="1" noTextEdit="1"/>
                </p:cNvSpPr>
                <p:nvPr/>
              </p:nvSpPr>
              <p:spPr>
                <a:xfrm>
                  <a:off x="9454731" y="5626040"/>
                  <a:ext cx="1209368" cy="394210"/>
                </a:xfrm>
                <a:prstGeom prst="rect">
                  <a:avLst/>
                </a:prstGeom>
                <a:blipFill>
                  <a:blip r:embed="rId12"/>
                  <a:stretch>
                    <a:fillRect b="-312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57C1050F-9E3A-3846-9751-3D2E25ADDC73}"/>
                </a:ext>
              </a:extLst>
            </p:cNvPr>
            <p:cNvCxnSpPr>
              <a:cxnSpLocks/>
            </p:cNvCxnSpPr>
            <p:nvPr/>
          </p:nvCxnSpPr>
          <p:spPr>
            <a:xfrm>
              <a:off x="7062484" y="3006410"/>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5EA3DAE-BE77-0E42-BA2D-B1A21FC2A948}"/>
                </a:ext>
              </a:extLst>
            </p:cNvPr>
            <p:cNvCxnSpPr>
              <a:cxnSpLocks/>
            </p:cNvCxnSpPr>
            <p:nvPr/>
          </p:nvCxnSpPr>
          <p:spPr>
            <a:xfrm>
              <a:off x="7058856" y="3782139"/>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10C3858-7A1B-DA4C-A823-BD5AD2D65051}"/>
                </a:ext>
              </a:extLst>
            </p:cNvPr>
            <p:cNvCxnSpPr/>
            <p:nvPr/>
          </p:nvCxnSpPr>
          <p:spPr>
            <a:xfrm>
              <a:off x="7174401" y="3283877"/>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19D604A-63F2-8446-AD9D-C9A330A31FCA}"/>
                    </a:ext>
                  </a:extLst>
                </p:cNvPr>
                <p:cNvSpPr txBox="1"/>
                <p:nvPr/>
              </p:nvSpPr>
              <p:spPr>
                <a:xfrm>
                  <a:off x="7079926" y="3385876"/>
                  <a:ext cx="3659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70" name="TextBox 69">
                  <a:extLst>
                    <a:ext uri="{FF2B5EF4-FFF2-40B4-BE49-F238E27FC236}">
                      <a16:creationId xmlns:a16="http://schemas.microsoft.com/office/drawing/2014/main" id="{D19D604A-63F2-8446-AD9D-C9A330A31FCA}"/>
                    </a:ext>
                  </a:extLst>
                </p:cNvPr>
                <p:cNvSpPr txBox="1">
                  <a:spLocks noRot="1" noChangeAspect="1" noMove="1" noResize="1" noEditPoints="1" noAdjustHandles="1" noChangeArrowheads="1" noChangeShapeType="1" noTextEdit="1"/>
                </p:cNvSpPr>
                <p:nvPr/>
              </p:nvSpPr>
              <p:spPr>
                <a:xfrm>
                  <a:off x="7079926" y="3385876"/>
                  <a:ext cx="365958" cy="369332"/>
                </a:xfrm>
                <a:prstGeom prst="rect">
                  <a:avLst/>
                </a:prstGeom>
                <a:blipFill>
                  <a:blip r:embed="rId14"/>
                  <a:stretch>
                    <a:fillRect/>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0CE613D4-4426-BD40-9B0A-B7E8B9A6CB06}"/>
                </a:ext>
              </a:extLst>
            </p:cNvPr>
            <p:cNvSpPr txBox="1"/>
            <p:nvPr/>
          </p:nvSpPr>
          <p:spPr>
            <a:xfrm>
              <a:off x="6452689" y="5900439"/>
              <a:ext cx="2321306" cy="369332"/>
            </a:xfrm>
            <a:prstGeom prst="rect">
              <a:avLst/>
            </a:prstGeom>
            <a:noFill/>
          </p:spPr>
          <p:txBody>
            <a:bodyPr wrap="square" rtlCol="0">
              <a:spAutoFit/>
            </a:bodyPr>
            <a:lstStyle/>
            <a:p>
              <a:r>
                <a:rPr lang="en-US" dirty="0"/>
                <a:t>posterior prediction</a:t>
              </a:r>
            </a:p>
          </p:txBody>
        </p:sp>
        <p:cxnSp>
          <p:nvCxnSpPr>
            <p:cNvPr id="73" name="Connector: Curved 43">
              <a:extLst>
                <a:ext uri="{FF2B5EF4-FFF2-40B4-BE49-F238E27FC236}">
                  <a16:creationId xmlns:a16="http://schemas.microsoft.com/office/drawing/2014/main" id="{236D93C7-4C35-FC4A-B7D0-4115D9BA76DA}"/>
                </a:ext>
              </a:extLst>
            </p:cNvPr>
            <p:cNvCxnSpPr>
              <a:cxnSpLocks/>
              <a:stCxn id="72" idx="0"/>
              <a:endCxn id="71" idx="2"/>
            </p:cNvCxnSpPr>
            <p:nvPr/>
          </p:nvCxnSpPr>
          <p:spPr>
            <a:xfrm rot="5400000" flipH="1" flipV="1">
              <a:off x="6828955" y="4637486"/>
              <a:ext cx="2047340" cy="47856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2A39604-D1ED-8946-BB16-E2F976CCB56C}"/>
                    </a:ext>
                  </a:extLst>
                </p:cNvPr>
                <p:cNvSpPr txBox="1"/>
                <p:nvPr/>
              </p:nvSpPr>
              <p:spPr>
                <a:xfrm>
                  <a:off x="6104158" y="2960478"/>
                  <a:ext cx="12093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dirty="0"/>
                </a:p>
              </p:txBody>
            </p:sp>
          </mc:Choice>
          <mc:Fallback xmlns="">
            <p:sp>
              <p:nvSpPr>
                <p:cNvPr id="75" name="TextBox 74">
                  <a:extLst>
                    <a:ext uri="{FF2B5EF4-FFF2-40B4-BE49-F238E27FC236}">
                      <a16:creationId xmlns:a16="http://schemas.microsoft.com/office/drawing/2014/main" id="{C2A39604-D1ED-8946-BB16-E2F976CCB56C}"/>
                    </a:ext>
                  </a:extLst>
                </p:cNvPr>
                <p:cNvSpPr txBox="1">
                  <a:spLocks noRot="1" noChangeAspect="1" noMove="1" noResize="1" noEditPoints="1" noAdjustHandles="1" noChangeArrowheads="1" noChangeShapeType="1" noTextEdit="1"/>
                </p:cNvSpPr>
                <p:nvPr/>
              </p:nvSpPr>
              <p:spPr>
                <a:xfrm>
                  <a:off x="6104158" y="2960478"/>
                  <a:ext cx="1209368" cy="369332"/>
                </a:xfrm>
                <a:prstGeom prst="rect">
                  <a:avLst/>
                </a:prstGeom>
                <a:blipFill>
                  <a:blip r:embed="rId15"/>
                  <a:stretch>
                    <a:fillRect b="-3226"/>
                  </a:stretch>
                </a:blipFill>
              </p:spPr>
              <p:txBody>
                <a:bodyPr/>
                <a:lstStyle/>
                <a:p>
                  <a:r>
                    <a:rPr lang="en-US">
                      <a:noFill/>
                    </a:rPr>
                    <a:t> </a:t>
                  </a:r>
                </a:p>
              </p:txBody>
            </p:sp>
          </mc:Fallback>
        </mc:AlternateContent>
        <p:sp>
          <p:nvSpPr>
            <p:cNvPr id="76" name="Freeform: Shape 49">
              <a:extLst>
                <a:ext uri="{FF2B5EF4-FFF2-40B4-BE49-F238E27FC236}">
                  <a16:creationId xmlns:a16="http://schemas.microsoft.com/office/drawing/2014/main" id="{3D1C7FB5-340B-8A4E-853E-11357845EC28}"/>
                </a:ext>
              </a:extLst>
            </p:cNvPr>
            <p:cNvSpPr/>
            <p:nvPr/>
          </p:nvSpPr>
          <p:spPr>
            <a:xfrm rot="16200000">
              <a:off x="5976614" y="4666299"/>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50">
              <a:extLst>
                <a:ext uri="{FF2B5EF4-FFF2-40B4-BE49-F238E27FC236}">
                  <a16:creationId xmlns:a16="http://schemas.microsoft.com/office/drawing/2014/main" id="{541FF0C4-E257-004E-B5BF-6BAF6AB9DEED}"/>
                </a:ext>
              </a:extLst>
            </p:cNvPr>
            <p:cNvSpPr/>
            <p:nvPr/>
          </p:nvSpPr>
          <p:spPr>
            <a:xfrm rot="16200000">
              <a:off x="5986347" y="3946150"/>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49545D2-A805-D042-B230-1C3DA081EC8A}"/>
                </a:ext>
              </a:extLst>
            </p:cNvPr>
            <p:cNvSpPr/>
            <p:nvPr/>
          </p:nvSpPr>
          <p:spPr>
            <a:xfrm rot="2291461">
              <a:off x="7972512" y="4002030"/>
              <a:ext cx="1115607"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6B71E33-3526-2442-9F48-E1BAA6C9C6DD}"/>
                </a:ext>
              </a:extLst>
            </p:cNvPr>
            <p:cNvSpPr/>
            <p:nvPr/>
          </p:nvSpPr>
          <p:spPr>
            <a:xfrm rot="2291461">
              <a:off x="7212995" y="3765214"/>
              <a:ext cx="2133331" cy="448787"/>
            </a:xfrm>
            <a:prstGeom prst="ellipse">
              <a:avLst/>
            </a:prstGeom>
            <a:noFill/>
            <a:ln>
              <a:solidFill>
                <a:schemeClr val="tx1">
                  <a:alpha val="22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505059C-B6EA-E14D-9C50-F0C7B8A9A1E1}"/>
                  </a:ext>
                </a:extLst>
              </p:cNvPr>
              <p:cNvSpPr txBox="1"/>
              <p:nvPr/>
            </p:nvSpPr>
            <p:spPr>
              <a:xfrm>
                <a:off x="7812512" y="1200149"/>
                <a:ext cx="1735489" cy="39190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missing</m:t>
                        </m:r>
                      </m:sub>
                    </m:sSub>
                  </m:oMath>
                </a14:m>
                <a:r>
                  <a:rPr lang="en-US" dirty="0"/>
                  <a:t>=0</a:t>
                </a:r>
              </a:p>
            </p:txBody>
          </p:sp>
        </mc:Choice>
        <mc:Fallback xmlns="">
          <p:sp>
            <p:nvSpPr>
              <p:cNvPr id="78" name="TextBox 77">
                <a:extLst>
                  <a:ext uri="{FF2B5EF4-FFF2-40B4-BE49-F238E27FC236}">
                    <a16:creationId xmlns:a16="http://schemas.microsoft.com/office/drawing/2014/main" id="{5505059C-B6EA-E14D-9C50-F0C7B8A9A1E1}"/>
                  </a:ext>
                </a:extLst>
              </p:cNvPr>
              <p:cNvSpPr txBox="1">
                <a:spLocks noRot="1" noChangeAspect="1" noMove="1" noResize="1" noEditPoints="1" noAdjustHandles="1" noChangeArrowheads="1" noChangeShapeType="1" noTextEdit="1"/>
              </p:cNvSpPr>
              <p:nvPr/>
            </p:nvSpPr>
            <p:spPr>
              <a:xfrm>
                <a:off x="7812512" y="1200149"/>
                <a:ext cx="1735489" cy="391902"/>
              </a:xfrm>
              <a:prstGeom prst="rect">
                <a:avLst/>
              </a:prstGeom>
              <a:blipFill>
                <a:blip r:embed="rId16"/>
                <a:stretch>
                  <a:fillRect t="-6250" b="-18750"/>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0D53D162-4619-834B-A35E-60531D1FE85F}"/>
              </a:ext>
            </a:extLst>
          </p:cNvPr>
          <p:cNvSpPr txBox="1"/>
          <p:nvPr/>
        </p:nvSpPr>
        <p:spPr>
          <a:xfrm>
            <a:off x="7274073" y="4520359"/>
            <a:ext cx="4079727" cy="400110"/>
          </a:xfrm>
          <a:prstGeom prst="rect">
            <a:avLst/>
          </a:prstGeom>
          <a:noFill/>
        </p:spPr>
        <p:txBody>
          <a:bodyPr wrap="square" rtlCol="0">
            <a:spAutoFit/>
          </a:bodyPr>
          <a:lstStyle/>
          <a:p>
            <a:r>
              <a:rPr lang="en-US" sz="2000" dirty="0">
                <a:highlight>
                  <a:srgbClr val="FFFF00"/>
                </a:highlight>
              </a:rPr>
              <a:t>(b) Incorrect model of missing energy</a:t>
            </a:r>
          </a:p>
        </p:txBody>
      </p:sp>
      <p:sp>
        <p:nvSpPr>
          <p:cNvPr id="80" name="TextBox 79">
            <a:extLst>
              <a:ext uri="{FF2B5EF4-FFF2-40B4-BE49-F238E27FC236}">
                <a16:creationId xmlns:a16="http://schemas.microsoft.com/office/drawing/2014/main" id="{7D829691-1913-344D-B2E2-6B79BF722C1C}"/>
              </a:ext>
            </a:extLst>
          </p:cNvPr>
          <p:cNvSpPr txBox="1"/>
          <p:nvPr/>
        </p:nvSpPr>
        <p:spPr>
          <a:xfrm>
            <a:off x="1421639" y="4520359"/>
            <a:ext cx="3911579" cy="400110"/>
          </a:xfrm>
          <a:prstGeom prst="rect">
            <a:avLst/>
          </a:prstGeom>
          <a:noFill/>
        </p:spPr>
        <p:txBody>
          <a:bodyPr wrap="square" rtlCol="0">
            <a:spAutoFit/>
          </a:bodyPr>
          <a:lstStyle/>
          <a:p>
            <a:r>
              <a:rPr lang="en-US" sz="2000" dirty="0">
                <a:highlight>
                  <a:srgbClr val="FFFF00"/>
                </a:highlight>
              </a:rPr>
              <a:t>(a) Correct model of missing energy</a:t>
            </a:r>
          </a:p>
        </p:txBody>
      </p:sp>
      <p:sp>
        <p:nvSpPr>
          <p:cNvPr id="5" name="Footer Placeholder 4">
            <a:extLst>
              <a:ext uri="{FF2B5EF4-FFF2-40B4-BE49-F238E27FC236}">
                <a16:creationId xmlns:a16="http://schemas.microsoft.com/office/drawing/2014/main" id="{E3940A97-4652-FF47-884F-2DD673E667BC}"/>
              </a:ext>
            </a:extLst>
          </p:cNvPr>
          <p:cNvSpPr>
            <a:spLocks noGrp="1"/>
          </p:cNvSpPr>
          <p:nvPr>
            <p:ph type="ftr" sz="quarter" idx="11"/>
          </p:nvPr>
        </p:nvSpPr>
        <p:spPr/>
        <p:txBody>
          <a:bodyPr/>
          <a:lstStyle/>
          <a:p>
            <a:r>
              <a:rPr lang="en-US"/>
              <a:t>Brookhaven Forum 2021</a:t>
            </a:r>
            <a:endParaRPr lang="en-US" dirty="0"/>
          </a:p>
        </p:txBody>
      </p:sp>
      <p:pic>
        <p:nvPicPr>
          <p:cNvPr id="39" name="Picture 38">
            <a:extLst>
              <a:ext uri="{FF2B5EF4-FFF2-40B4-BE49-F238E27FC236}">
                <a16:creationId xmlns:a16="http://schemas.microsoft.com/office/drawing/2014/main" id="{EF90E8D7-221C-DC41-99EF-EC5FE46ADD75}"/>
              </a:ext>
            </a:extLst>
          </p:cNvPr>
          <p:cNvPicPr>
            <a:picLocks noChangeAspect="1"/>
          </p:cNvPicPr>
          <p:nvPr/>
        </p:nvPicPr>
        <p:blipFill rotWithShape="1">
          <a:blip r:embed="rId2"/>
          <a:srcRect l="21660" t="14898" r="19451" b="19561"/>
          <a:stretch/>
        </p:blipFill>
        <p:spPr>
          <a:xfrm>
            <a:off x="2574791" y="2775855"/>
            <a:ext cx="927849" cy="813872"/>
          </a:xfrm>
          <a:prstGeom prst="rect">
            <a:avLst/>
          </a:prstGeom>
        </p:spPr>
      </p:pic>
      <p:sp>
        <p:nvSpPr>
          <p:cNvPr id="6" name="Date Placeholder 5">
            <a:extLst>
              <a:ext uri="{FF2B5EF4-FFF2-40B4-BE49-F238E27FC236}">
                <a16:creationId xmlns:a16="http://schemas.microsoft.com/office/drawing/2014/main" id="{7CD0B0DA-7DF4-7E40-87F2-499618A3B91B}"/>
              </a:ext>
            </a:extLst>
          </p:cNvPr>
          <p:cNvSpPr>
            <a:spLocks noGrp="1"/>
          </p:cNvSpPr>
          <p:nvPr>
            <p:ph type="dt" sz="half" idx="10"/>
          </p:nvPr>
        </p:nvSpPr>
        <p:spPr/>
        <p:txBody>
          <a:bodyPr/>
          <a:lstStyle/>
          <a:p>
            <a:r>
              <a:rPr lang="en-US"/>
              <a:t>Wenqiang Gu</a:t>
            </a:r>
            <a:endParaRPr lang="en-US" dirty="0"/>
          </a:p>
        </p:txBody>
      </p:sp>
      <p:sp>
        <p:nvSpPr>
          <p:cNvPr id="56" name="Oval 55">
            <a:extLst>
              <a:ext uri="{FF2B5EF4-FFF2-40B4-BE49-F238E27FC236}">
                <a16:creationId xmlns:a16="http://schemas.microsoft.com/office/drawing/2014/main" id="{C1EE8EDB-7C12-6C49-A09C-27F7D8CA3F74}"/>
              </a:ext>
            </a:extLst>
          </p:cNvPr>
          <p:cNvSpPr/>
          <p:nvPr/>
        </p:nvSpPr>
        <p:spPr>
          <a:xfrm rot="2291461">
            <a:off x="2480913" y="2962936"/>
            <a:ext cx="1115607"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09B9B8A-0BFB-374B-8735-ADD2CB70BC91}"/>
              </a:ext>
            </a:extLst>
          </p:cNvPr>
          <p:cNvSpPr/>
          <p:nvPr/>
        </p:nvSpPr>
        <p:spPr>
          <a:xfrm rot="2291461">
            <a:off x="1721396" y="2726118"/>
            <a:ext cx="2133331" cy="448787"/>
          </a:xfrm>
          <a:prstGeom prst="ellipse">
            <a:avLst/>
          </a:prstGeom>
          <a:noFill/>
          <a:ln>
            <a:solidFill>
              <a:schemeClr val="tx1">
                <a:alpha val="22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97BED13-6FD3-6849-B156-689C81F0B623}"/>
              </a:ext>
            </a:extLst>
          </p:cNvPr>
          <p:cNvSpPr>
            <a:spLocks noGrp="1"/>
          </p:cNvSpPr>
          <p:nvPr>
            <p:ph type="sldNum" sz="quarter" idx="12"/>
          </p:nvPr>
        </p:nvSpPr>
        <p:spPr/>
        <p:txBody>
          <a:bodyPr/>
          <a:lstStyle/>
          <a:p>
            <a:fld id="{A57F9112-1840-42A5-8E86-90BE042C0880}" type="slidenum">
              <a:rPr lang="en-US" smtClean="0"/>
              <a:pPr/>
              <a:t>24</a:t>
            </a:fld>
            <a:endParaRPr lang="en-US" dirty="0"/>
          </a:p>
        </p:txBody>
      </p:sp>
    </p:spTree>
    <p:extLst>
      <p:ext uri="{BB962C8B-B14F-4D97-AF65-F5344CB8AC3E}">
        <p14:creationId xmlns:p14="http://schemas.microsoft.com/office/powerpoint/2010/main" val="227278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5DE4-D374-B943-A97D-DB07C71855E3}"/>
              </a:ext>
            </a:extLst>
          </p:cNvPr>
          <p:cNvSpPr>
            <a:spLocks noGrp="1"/>
          </p:cNvSpPr>
          <p:nvPr>
            <p:ph type="title"/>
          </p:nvPr>
        </p:nvSpPr>
        <p:spPr/>
        <p:txBody>
          <a:bodyPr/>
          <a:lstStyle/>
          <a:p>
            <a:r>
              <a:rPr lang="en-US" dirty="0"/>
              <a:t>MicroBooNE GENIE Tune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74A77-FDE8-B545-930F-09C3A0D7845A}"/>
                  </a:ext>
                </a:extLst>
              </p:cNvPr>
              <p:cNvSpPr>
                <a:spLocks noGrp="1"/>
              </p:cNvSpPr>
              <p:nvPr>
                <p:ph idx="1"/>
              </p:nvPr>
            </p:nvSpPr>
            <p:spPr>
              <a:xfrm>
                <a:off x="605161" y="1069509"/>
                <a:ext cx="10981677" cy="5406501"/>
              </a:xfrm>
            </p:spPr>
            <p:txBody>
              <a:bodyPr/>
              <a:lstStyle/>
              <a:p>
                <a:r>
                  <a:rPr lang="en-US" dirty="0"/>
                  <a:t>MicroBooNE has recently made significant upgrades to its neutrino interaction model (</a:t>
                </a:r>
                <a:r>
                  <a:rPr lang="en-US" dirty="0" err="1"/>
                  <a:t>arxiv</a:t>
                </a:r>
                <a:r>
                  <a:rPr lang="en-US" dirty="0"/>
                  <a:t>: 2110.14028)</a:t>
                </a:r>
              </a:p>
              <a:p>
                <a:pPr lvl="1"/>
                <a:r>
                  <a:rPr lang="en-US" dirty="0"/>
                  <a:t>GENIE v3 based RPA, 2p2h</a:t>
                </a:r>
              </a:p>
              <a:p>
                <a:pPr lvl="1"/>
                <a:r>
                  <a:rPr lang="en-US" dirty="0"/>
                  <a:t>Theory-driven tuning to T2K CC0</a:t>
                </a:r>
                <a14:m>
                  <m:oMath xmlns:m="http://schemas.openxmlformats.org/officeDocument/2006/math">
                    <m:r>
                      <a:rPr lang="en-US" b="0" i="1" smtClean="0">
                        <a:latin typeface="Cambria Math" panose="02040503050406030204" pitchFamily="18" charset="0"/>
                      </a:rPr>
                      <m:t>𝜋</m:t>
                    </m:r>
                  </m:oMath>
                </a14:m>
                <a:r>
                  <a:rPr lang="en-US" dirty="0"/>
                  <a:t> data</a:t>
                </a:r>
              </a:p>
            </p:txBody>
          </p:sp>
        </mc:Choice>
        <mc:Fallback xmlns="">
          <p:sp>
            <p:nvSpPr>
              <p:cNvPr id="3" name="Content Placeholder 2">
                <a:extLst>
                  <a:ext uri="{FF2B5EF4-FFF2-40B4-BE49-F238E27FC236}">
                    <a16:creationId xmlns:a16="http://schemas.microsoft.com/office/drawing/2014/main" id="{07174A77-FDE8-B545-930F-09C3A0D7845A}"/>
                  </a:ext>
                </a:extLst>
              </p:cNvPr>
              <p:cNvSpPr>
                <a:spLocks noGrp="1" noRot="1" noChangeAspect="1" noMove="1" noResize="1" noEditPoints="1" noAdjustHandles="1" noChangeArrowheads="1" noChangeShapeType="1" noTextEdit="1"/>
              </p:cNvSpPr>
              <p:nvPr>
                <p:ph idx="1"/>
              </p:nvPr>
            </p:nvSpPr>
            <p:spPr>
              <a:xfrm>
                <a:off x="605161" y="1069509"/>
                <a:ext cx="10981677" cy="5406501"/>
              </a:xfrm>
              <a:blipFill>
                <a:blip r:embed="rId3"/>
                <a:stretch>
                  <a:fillRect l="-1039" t="-211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A177B5E-CB41-E04F-81D2-A474264AB86C}"/>
              </a:ext>
            </a:extLst>
          </p:cNvPr>
          <p:cNvSpPr>
            <a:spLocks noGrp="1"/>
          </p:cNvSpPr>
          <p:nvPr>
            <p:ph type="ftr" sz="quarter" idx="11"/>
          </p:nvPr>
        </p:nvSpPr>
        <p:spPr/>
        <p:txBody>
          <a:bodyPr/>
          <a:lstStyle/>
          <a:p>
            <a:r>
              <a:rPr lang="en-US"/>
              <a:t>Brookhaven Forum 2021</a:t>
            </a:r>
            <a:endParaRPr lang="en-US" dirty="0"/>
          </a:p>
        </p:txBody>
      </p:sp>
      <p:pic>
        <p:nvPicPr>
          <p:cNvPr id="7" name="Picture 6">
            <a:extLst>
              <a:ext uri="{FF2B5EF4-FFF2-40B4-BE49-F238E27FC236}">
                <a16:creationId xmlns:a16="http://schemas.microsoft.com/office/drawing/2014/main" id="{CA0EA3D4-BD3F-4544-BE14-90D27A05A479}"/>
              </a:ext>
            </a:extLst>
          </p:cNvPr>
          <p:cNvPicPr>
            <a:picLocks noChangeAspect="1"/>
          </p:cNvPicPr>
          <p:nvPr/>
        </p:nvPicPr>
        <p:blipFill>
          <a:blip r:embed="rId4"/>
          <a:stretch>
            <a:fillRect/>
          </a:stretch>
        </p:blipFill>
        <p:spPr>
          <a:xfrm>
            <a:off x="280984" y="3200817"/>
            <a:ext cx="3811238" cy="286279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B92907-7B38-2C4C-B440-5581DDCAE759}"/>
                  </a:ext>
                </a:extLst>
              </p:cNvPr>
              <p:cNvSpPr txBox="1"/>
              <p:nvPr/>
            </p:nvSpPr>
            <p:spPr>
              <a:xfrm>
                <a:off x="3092333" y="5988390"/>
                <a:ext cx="1502229" cy="325089"/>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1" smtClean="0">
                            <a:latin typeface="Cambria Math" panose="02040503050406030204" pitchFamily="18" charset="0"/>
                          </a:rPr>
                          <m:t>P</m:t>
                        </m:r>
                      </m:e>
                      <m:sub>
                        <m:r>
                          <a:rPr lang="en-US" sz="1400" b="0" i="1" smtClean="0">
                            <a:latin typeface="Cambria Math" panose="02040503050406030204" pitchFamily="18" charset="0"/>
                          </a:rPr>
                          <m:t>𝜇</m:t>
                        </m:r>
                      </m:sub>
                    </m:sSub>
                  </m:oMath>
                </a14:m>
                <a:r>
                  <a:rPr lang="en-US" sz="1400" dirty="0"/>
                  <a:t> (GeV/c)</a:t>
                </a:r>
              </a:p>
            </p:txBody>
          </p:sp>
        </mc:Choice>
        <mc:Fallback xmlns="">
          <p:sp>
            <p:nvSpPr>
              <p:cNvPr id="8" name="TextBox 7">
                <a:extLst>
                  <a:ext uri="{FF2B5EF4-FFF2-40B4-BE49-F238E27FC236}">
                    <a16:creationId xmlns:a16="http://schemas.microsoft.com/office/drawing/2014/main" id="{11B92907-7B38-2C4C-B440-5581DDCAE759}"/>
                  </a:ext>
                </a:extLst>
              </p:cNvPr>
              <p:cNvSpPr txBox="1">
                <a:spLocks noRot="1" noChangeAspect="1" noMove="1" noResize="1" noEditPoints="1" noAdjustHandles="1" noChangeArrowheads="1" noChangeShapeType="1" noTextEdit="1"/>
              </p:cNvSpPr>
              <p:nvPr/>
            </p:nvSpPr>
            <p:spPr>
              <a:xfrm>
                <a:off x="3092333" y="5988390"/>
                <a:ext cx="1502229" cy="325089"/>
              </a:xfrm>
              <a:prstGeom prst="rect">
                <a:avLst/>
              </a:prstGeom>
              <a:blipFill>
                <a:blip r:embed="rId5"/>
                <a:stretch>
                  <a:fillRect t="-370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F3DB58-530B-664A-867B-69A2BBCD8764}"/>
                  </a:ext>
                </a:extLst>
              </p:cNvPr>
              <p:cNvSpPr txBox="1"/>
              <p:nvPr/>
            </p:nvSpPr>
            <p:spPr>
              <a:xfrm rot="16200000">
                <a:off x="-794718" y="4182539"/>
                <a:ext cx="1914525" cy="325089"/>
              </a:xfrm>
              <a:prstGeom prst="rect">
                <a:avLst/>
              </a:prstGeom>
              <a:noFill/>
            </p:spPr>
            <p:txBody>
              <a:bodyPr wrap="square" rtlCol="0">
                <a:spAutoFit/>
              </a:bodyPr>
              <a:lstStyle/>
              <a:p>
                <a14:m>
                  <m:oMath xmlns:m="http://schemas.openxmlformats.org/officeDocument/2006/math">
                    <m:r>
                      <m:rPr>
                        <m:sty m:val="p"/>
                      </m:rPr>
                      <a:rPr lang="en-US" sz="1400" b="0" i="1" smtClean="0">
                        <a:latin typeface="Cambria Math" panose="02040503050406030204" pitchFamily="18" charset="0"/>
                      </a:rPr>
                      <m:t>d</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𝜎</m:t>
                        </m:r>
                      </m:e>
                      <m:sup>
                        <m:r>
                          <a:rPr lang="en-US" sz="1400" b="0" i="1" smtClean="0">
                            <a:latin typeface="Cambria Math" panose="02040503050406030204" pitchFamily="18" charset="0"/>
                          </a:rPr>
                          <m:t>2</m:t>
                        </m:r>
                      </m:sup>
                    </m:sSup>
                  </m:oMath>
                </a14:m>
                <a:r>
                  <a:rPr lang="en-US" sz="1400" dirty="0"/>
                  <a:t>/</a:t>
                </a:r>
                <a14:m>
                  <m:oMath xmlns:m="http://schemas.openxmlformats.org/officeDocument/2006/math">
                    <m:sSub>
                      <m:sSubPr>
                        <m:ctrlPr>
                          <a:rPr lang="en-US" sz="1400" b="0" i="1" dirty="0" smtClean="0">
                            <a:latin typeface="Cambria Math" panose="02040503050406030204" pitchFamily="18" charset="0"/>
                          </a:rPr>
                        </m:ctrlPr>
                      </m:sSubPr>
                      <m:e>
                        <m:r>
                          <m:rPr>
                            <m:sty m:val="p"/>
                          </m:rPr>
                          <a:rPr lang="en-US" sz="1400" b="0" i="1" dirty="0" smtClean="0">
                            <a:latin typeface="Cambria Math" panose="02040503050406030204" pitchFamily="18" charset="0"/>
                          </a:rPr>
                          <m:t>dP</m:t>
                        </m:r>
                      </m:e>
                      <m:sub>
                        <m:r>
                          <a:rPr lang="en-US" sz="1400" b="0" i="1" dirty="0" smtClean="0">
                            <a:latin typeface="Cambria Math" panose="02040503050406030204" pitchFamily="18" charset="0"/>
                          </a:rPr>
                          <m:t>𝜇</m:t>
                        </m:r>
                      </m:sub>
                    </m:sSub>
                    <m:r>
                      <m:rPr>
                        <m:sty m:val="p"/>
                      </m:rPr>
                      <a:rPr lang="en-US" sz="1400" b="0" i="1" dirty="0" smtClean="0">
                        <a:latin typeface="Cambria Math" panose="02040503050406030204" pitchFamily="18" charset="0"/>
                      </a:rPr>
                      <m:t>d</m:t>
                    </m:r>
                    <m:sSub>
                      <m:sSubPr>
                        <m:ctrlPr>
                          <a:rPr lang="en-US" sz="1400" b="0" i="1" dirty="0" smtClean="0">
                            <a:latin typeface="Cambria Math" panose="02040503050406030204" pitchFamily="18" charset="0"/>
                          </a:rPr>
                        </m:ctrlPr>
                      </m:sSubPr>
                      <m:e>
                        <m:r>
                          <m:rPr>
                            <m:sty m:val="p"/>
                          </m:rPr>
                          <a:rPr lang="en-US" sz="1400" b="0" i="0" dirty="0" smtClean="0">
                            <a:latin typeface="Cambria Math" panose="02040503050406030204" pitchFamily="18" charset="0"/>
                          </a:rPr>
                          <m:t>cos</m:t>
                        </m:r>
                      </m:e>
                      <m:sub>
                        <m:r>
                          <a:rPr lang="en-US" sz="1400" b="0" i="1" dirty="0" smtClean="0">
                            <a:latin typeface="Cambria Math" panose="02040503050406030204" pitchFamily="18" charset="0"/>
                          </a:rPr>
                          <m:t>𝜃</m:t>
                        </m:r>
                      </m:sub>
                    </m:sSub>
                  </m:oMath>
                </a14:m>
                <a:endParaRPr lang="en-US" sz="1400" dirty="0"/>
              </a:p>
            </p:txBody>
          </p:sp>
        </mc:Choice>
        <mc:Fallback xmlns="">
          <p:sp>
            <p:nvSpPr>
              <p:cNvPr id="10" name="TextBox 9">
                <a:extLst>
                  <a:ext uri="{FF2B5EF4-FFF2-40B4-BE49-F238E27FC236}">
                    <a16:creationId xmlns:a16="http://schemas.microsoft.com/office/drawing/2014/main" id="{71F3DB58-530B-664A-867B-69A2BBCD8764}"/>
                  </a:ext>
                </a:extLst>
              </p:cNvPr>
              <p:cNvSpPr txBox="1">
                <a:spLocks noRot="1" noChangeAspect="1" noMove="1" noResize="1" noEditPoints="1" noAdjustHandles="1" noChangeArrowheads="1" noChangeShapeType="1" noTextEdit="1"/>
              </p:cNvSpPr>
              <p:nvPr/>
            </p:nvSpPr>
            <p:spPr>
              <a:xfrm rot="16200000">
                <a:off x="-794718" y="4182539"/>
                <a:ext cx="1914525" cy="325089"/>
              </a:xfrm>
              <a:prstGeom prst="rect">
                <a:avLst/>
              </a:prstGeom>
              <a:blipFill>
                <a:blip r:embed="rId6"/>
                <a:stretch>
                  <a:fillRect l="-3846" r="-15385"/>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C5B18260-824B-0C4C-BB8B-121890F11963}"/>
              </a:ext>
            </a:extLst>
          </p:cNvPr>
          <p:cNvPicPr>
            <a:picLocks noChangeAspect="1"/>
          </p:cNvPicPr>
          <p:nvPr/>
        </p:nvPicPr>
        <p:blipFill>
          <a:blip r:embed="rId7"/>
          <a:stretch>
            <a:fillRect/>
          </a:stretch>
        </p:blipFill>
        <p:spPr>
          <a:xfrm>
            <a:off x="4693536" y="3095692"/>
            <a:ext cx="3679838" cy="2709958"/>
          </a:xfrm>
          <a:prstGeom prst="rect">
            <a:avLst/>
          </a:prstGeom>
        </p:spPr>
      </p:pic>
      <p:pic>
        <p:nvPicPr>
          <p:cNvPr id="14" name="Picture 13">
            <a:extLst>
              <a:ext uri="{FF2B5EF4-FFF2-40B4-BE49-F238E27FC236}">
                <a16:creationId xmlns:a16="http://schemas.microsoft.com/office/drawing/2014/main" id="{5C41F1E0-876C-8B48-B662-D3270603F2D9}"/>
              </a:ext>
            </a:extLst>
          </p:cNvPr>
          <p:cNvPicPr>
            <a:picLocks noChangeAspect="1"/>
          </p:cNvPicPr>
          <p:nvPr/>
        </p:nvPicPr>
        <p:blipFill>
          <a:blip r:embed="rId8"/>
          <a:stretch>
            <a:fillRect/>
          </a:stretch>
        </p:blipFill>
        <p:spPr>
          <a:xfrm>
            <a:off x="8373374" y="3148181"/>
            <a:ext cx="3656538" cy="2692799"/>
          </a:xfrm>
          <a:prstGeom prst="rect">
            <a:avLst/>
          </a:prstGeom>
        </p:spPr>
      </p:pic>
      <p:sp>
        <p:nvSpPr>
          <p:cNvPr id="15" name="TextBox 14">
            <a:extLst>
              <a:ext uri="{FF2B5EF4-FFF2-40B4-BE49-F238E27FC236}">
                <a16:creationId xmlns:a16="http://schemas.microsoft.com/office/drawing/2014/main" id="{83A75838-9C66-A043-9FFD-97F60E853299}"/>
              </a:ext>
            </a:extLst>
          </p:cNvPr>
          <p:cNvSpPr txBox="1"/>
          <p:nvPr/>
        </p:nvSpPr>
        <p:spPr>
          <a:xfrm>
            <a:off x="6287658" y="5966268"/>
            <a:ext cx="1502229" cy="369332"/>
          </a:xfrm>
          <a:prstGeom prst="rect">
            <a:avLst/>
          </a:prstGeom>
          <a:noFill/>
        </p:spPr>
        <p:txBody>
          <a:bodyPr wrap="square" rtlCol="0">
            <a:spAutoFit/>
          </a:bodyPr>
          <a:lstStyle/>
          <a:p>
            <a:r>
              <a:rPr lang="en-US" dirty="0">
                <a:highlight>
                  <a:srgbClr val="FFFF00"/>
                </a:highlight>
              </a:rPr>
              <a:t>Before tuning</a:t>
            </a:r>
          </a:p>
        </p:txBody>
      </p:sp>
      <p:sp>
        <p:nvSpPr>
          <p:cNvPr id="16" name="TextBox 15">
            <a:extLst>
              <a:ext uri="{FF2B5EF4-FFF2-40B4-BE49-F238E27FC236}">
                <a16:creationId xmlns:a16="http://schemas.microsoft.com/office/drawing/2014/main" id="{83530361-0B04-B941-870B-684D2A197B26}"/>
              </a:ext>
            </a:extLst>
          </p:cNvPr>
          <p:cNvSpPr txBox="1"/>
          <p:nvPr/>
        </p:nvSpPr>
        <p:spPr>
          <a:xfrm>
            <a:off x="9774719" y="5944147"/>
            <a:ext cx="1502229" cy="369332"/>
          </a:xfrm>
          <a:prstGeom prst="rect">
            <a:avLst/>
          </a:prstGeom>
          <a:noFill/>
        </p:spPr>
        <p:txBody>
          <a:bodyPr wrap="square" rtlCol="0">
            <a:spAutoFit/>
          </a:bodyPr>
          <a:lstStyle/>
          <a:p>
            <a:r>
              <a:rPr lang="en-US" dirty="0">
                <a:highlight>
                  <a:srgbClr val="FFFF00"/>
                </a:highlight>
              </a:rPr>
              <a:t>After Tuning</a:t>
            </a:r>
          </a:p>
        </p:txBody>
      </p:sp>
      <p:sp>
        <p:nvSpPr>
          <p:cNvPr id="9" name="Date Placeholder 8">
            <a:extLst>
              <a:ext uri="{FF2B5EF4-FFF2-40B4-BE49-F238E27FC236}">
                <a16:creationId xmlns:a16="http://schemas.microsoft.com/office/drawing/2014/main" id="{4B59D26B-40A1-3345-A3EE-48E402BF8656}"/>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3BBE5B50-2790-634C-81FA-67F08FD76644}"/>
              </a:ext>
            </a:extLst>
          </p:cNvPr>
          <p:cNvSpPr>
            <a:spLocks noGrp="1"/>
          </p:cNvSpPr>
          <p:nvPr>
            <p:ph type="sldNum" sz="quarter" idx="12"/>
          </p:nvPr>
        </p:nvSpPr>
        <p:spPr/>
        <p:txBody>
          <a:bodyPr/>
          <a:lstStyle/>
          <a:p>
            <a:fld id="{A57F9112-1840-42A5-8E86-90BE042C0880}" type="slidenum">
              <a:rPr lang="en-US" smtClean="0"/>
              <a:pPr/>
              <a:t>25</a:t>
            </a:fld>
            <a:endParaRPr lang="en-US" dirty="0"/>
          </a:p>
        </p:txBody>
      </p:sp>
    </p:spTree>
    <p:extLst>
      <p:ext uri="{BB962C8B-B14F-4D97-AF65-F5344CB8AC3E}">
        <p14:creationId xmlns:p14="http://schemas.microsoft.com/office/powerpoint/2010/main" val="2441231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72147-ACF8-49C3-A612-C97CDD613CFE}"/>
              </a:ext>
            </a:extLst>
          </p:cNvPr>
          <p:cNvSpPr>
            <a:spLocks noGrp="1"/>
          </p:cNvSpPr>
          <p:nvPr>
            <p:ph type="title"/>
          </p:nvPr>
        </p:nvSpPr>
        <p:spPr>
          <a:xfrm>
            <a:off x="609600" y="-134794"/>
            <a:ext cx="10972800" cy="1143000"/>
          </a:xfrm>
        </p:spPr>
        <p:txBody>
          <a:bodyPr/>
          <a:lstStyle/>
          <a:p>
            <a:r>
              <a:rPr lang="en-US" dirty="0"/>
              <a:t>Cross Section Extraction</a:t>
            </a:r>
          </a:p>
        </p:txBody>
      </p:sp>
      <p:sp>
        <p:nvSpPr>
          <p:cNvPr id="15" name="Footer Placeholder 14">
            <a:extLst>
              <a:ext uri="{FF2B5EF4-FFF2-40B4-BE49-F238E27FC236}">
                <a16:creationId xmlns:a16="http://schemas.microsoft.com/office/drawing/2014/main" id="{CD66189F-E479-4021-BDEC-D680A343C48E}"/>
              </a:ext>
            </a:extLst>
          </p:cNvPr>
          <p:cNvSpPr>
            <a:spLocks noGrp="1"/>
          </p:cNvSpPr>
          <p:nvPr>
            <p:ph type="ftr" sz="quarter" idx="11"/>
          </p:nvPr>
        </p:nvSpPr>
        <p:spPr/>
        <p:txBody>
          <a:bodyPr/>
          <a:lstStyle/>
          <a:p>
            <a:r>
              <a:rPr lang="en-US"/>
              <a:t>Brookhaven Forum 2021</a:t>
            </a:r>
            <a:endParaRPr lang="en-US"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047EE02-C640-4310-8436-DB83BD46E061}"/>
                  </a:ext>
                </a:extLst>
              </p:cNvPr>
              <p:cNvSpPr txBox="1"/>
              <p:nvPr/>
            </p:nvSpPr>
            <p:spPr>
              <a:xfrm>
                <a:off x="704766" y="3699800"/>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dirty="0"/>
              </a:p>
            </p:txBody>
          </p:sp>
        </mc:Choice>
        <mc:Fallback xmlns="">
          <p:sp>
            <p:nvSpPr>
              <p:cNvPr id="39" name="TextBox 38">
                <a:extLst>
                  <a:ext uri="{FF2B5EF4-FFF2-40B4-BE49-F238E27FC236}">
                    <a16:creationId xmlns:a16="http://schemas.microsoft.com/office/drawing/2014/main" id="{6047EE02-C640-4310-8436-DB83BD46E061}"/>
                  </a:ext>
                </a:extLst>
              </p:cNvPr>
              <p:cNvSpPr txBox="1">
                <a:spLocks noRot="1" noChangeAspect="1" noMove="1" noResize="1" noEditPoints="1" noAdjustHandles="1" noChangeArrowheads="1" noChangeShapeType="1" noTextEdit="1"/>
              </p:cNvSpPr>
              <p:nvPr/>
            </p:nvSpPr>
            <p:spPr>
              <a:xfrm>
                <a:off x="704766" y="3699800"/>
                <a:ext cx="3575021" cy="1192762"/>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94520E-95F5-4EF1-93A4-A316DA456698}"/>
                  </a:ext>
                </a:extLst>
              </p:cNvPr>
              <p:cNvSpPr txBox="1"/>
              <p:nvPr/>
            </p:nvSpPr>
            <p:spPr>
              <a:xfrm>
                <a:off x="4829447" y="4578196"/>
                <a:ext cx="6486354" cy="87081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FF0000"/>
                              </a:solidFill>
                              <a:latin typeface="Cambria Math" panose="02040503050406030204" pitchFamily="18" charset="0"/>
                            </a:rPr>
                          </m:ctrlPr>
                        </m:sSubPr>
                        <m:e>
                          <m:acc>
                            <m:accPr>
                              <m:chr m:val="̃"/>
                              <m:ctrlPr>
                                <a:rPr lang="en-US" sz="1600" i="1">
                                  <a:solidFill>
                                    <a:srgbClr val="FF0000"/>
                                  </a:solidFill>
                                  <a:latin typeface="Cambria Math" panose="02040503050406030204" pitchFamily="18" charset="0"/>
                                </a:rPr>
                              </m:ctrlPr>
                            </m:accPr>
                            <m:e>
                              <m:r>
                                <m:rPr>
                                  <m:sty m:val="p"/>
                                </m:rPr>
                                <a:rPr lang="en-US" sz="1600" i="1">
                                  <a:solidFill>
                                    <a:srgbClr val="FF0000"/>
                                  </a:solidFill>
                                  <a:latin typeface="Cambria Math" panose="02040503050406030204" pitchFamily="18" charset="0"/>
                                </a:rPr>
                                <m:t>Δ</m:t>
                              </m:r>
                            </m:e>
                          </m:acc>
                        </m:e>
                        <m:sub>
                          <m:r>
                            <a:rPr lang="en-US" sz="1600" i="1">
                              <a:solidFill>
                                <a:srgbClr val="FF0000"/>
                              </a:solidFill>
                              <a:latin typeface="Cambria Math" panose="02040503050406030204" pitchFamily="18" charset="0"/>
                            </a:rPr>
                            <m:t>𝑖𝑗</m:t>
                          </m:r>
                        </m:sub>
                      </m:sSub>
                      <m:r>
                        <a:rPr lang="en-US" sz="1600" b="0" i="1" smtClean="0">
                          <a:solidFill>
                            <a:srgbClr val="FF0000"/>
                          </a:solidFill>
                          <a:latin typeface="Cambria Math" panose="02040503050406030204" pitchFamily="18" charset="0"/>
                        </a:rPr>
                        <m:t>=</m:t>
                      </m:r>
                      <m:f>
                        <m:fPr>
                          <m:ctrlPr>
                            <a:rPr lang="en-US" sz="1600" i="1" smtClean="0">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𝑃𝑂𝑇</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𝑇</m:t>
                          </m:r>
                          <m:r>
                            <a:rPr lang="en-US" sz="1600" i="1">
                              <a:solidFill>
                                <a:srgbClr val="FF0000"/>
                              </a:solidFill>
                              <a:latin typeface="Cambria Math" panose="02040503050406030204" pitchFamily="18" charset="0"/>
                            </a:rPr>
                            <m:t>⋅</m:t>
                          </m:r>
                          <m:nary>
                            <m:naryPr>
                              <m:limLoc m:val="undOvr"/>
                              <m:supHide m:val="on"/>
                              <m:ctrlPr>
                                <a:rPr lang="en-US" sz="1600" i="1">
                                  <a:solidFill>
                                    <a:srgbClr val="FF0000"/>
                                  </a:solidFill>
                                  <a:latin typeface="Cambria Math" panose="02040503050406030204" pitchFamily="18" charset="0"/>
                                </a:rPr>
                              </m:ctrlPr>
                            </m:naryPr>
                            <m:sub>
                              <m:r>
                                <a:rPr lang="en-US" sz="1600" i="1">
                                  <a:solidFill>
                                    <a:srgbClr val="FF0000"/>
                                  </a:solidFill>
                                  <a:latin typeface="Cambria Math" panose="02040503050406030204" pitchFamily="18" charset="0"/>
                                </a:rPr>
                                <m:t>𝑗</m:t>
                              </m:r>
                            </m:sub>
                            <m:sup/>
                            <m:e>
                              <m:r>
                                <a:rPr lang="en-US" sz="1600" i="1">
                                  <a:solidFill>
                                    <a:srgbClr val="FF0000"/>
                                  </a:solidFill>
                                  <a:latin typeface="Cambria Math" panose="02040503050406030204" pitchFamily="18" charset="0"/>
                                </a:rPr>
                                <m:t>𝐹</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𝜎</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𝐷</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𝑟𝑒𝑐</m:t>
                                      </m:r>
                                      <m:r>
                                        <a:rPr lang="en-US" sz="1600" i="0">
                                          <a:solidFill>
                                            <a:srgbClr val="FF0000"/>
                                          </a:solidFill>
                                          <a:latin typeface="Cambria Math" panose="02040503050406030204" pitchFamily="18" charset="0"/>
                                        </a:rPr>
                                        <m:t> </m:t>
                                      </m:r>
                                      <m:r>
                                        <a:rPr lang="en-US" sz="1600" i="1">
                                          <a:solidFill>
                                            <a:srgbClr val="FF0000"/>
                                          </a:solidFill>
                                          <a:latin typeface="Cambria Math" panose="02040503050406030204" pitchFamily="18" charset="0"/>
                                        </a:rPr>
                                        <m:t>𝑖</m:t>
                                      </m:r>
                                    </m:sub>
                                  </m:sSub>
                                </m:e>
                              </m:d>
                            </m:e>
                          </m:nary>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𝜀</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𝑟𝑒𝑐</m:t>
                                  </m:r>
                                  <m:r>
                                    <a:rPr lang="en-US" sz="1600" i="0">
                                      <a:solidFill>
                                        <a:srgbClr val="FF0000"/>
                                      </a:solidFill>
                                      <a:latin typeface="Cambria Math" panose="02040503050406030204" pitchFamily="18" charset="0"/>
                                    </a:rPr>
                                    <m:t> </m:t>
                                  </m:r>
                                  <m:r>
                                    <a:rPr lang="en-US" sz="1600" i="1">
                                      <a:solidFill>
                                        <a:srgbClr val="FF0000"/>
                                      </a:solidFill>
                                      <a:latin typeface="Cambria Math" panose="02040503050406030204" pitchFamily="18" charset="0"/>
                                    </a:rPr>
                                    <m:t>𝑖</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𝑑</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num>
                        <m:den>
                          <m:r>
                            <a:rPr lang="en-US" sz="1600" i="1">
                              <a:solidFill>
                                <a:srgbClr val="FF0000"/>
                              </a:solidFill>
                              <a:latin typeface="Cambria Math" panose="02040503050406030204" pitchFamily="18" charset="0"/>
                            </a:rPr>
                            <m:t>𝑃𝑂𝑇</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𝑇</m:t>
                          </m:r>
                          <m:r>
                            <a:rPr lang="en-US" sz="1600" i="1">
                              <a:solidFill>
                                <a:srgbClr val="FF0000"/>
                              </a:solidFill>
                              <a:latin typeface="Cambria Math" panose="02040503050406030204" pitchFamily="18" charset="0"/>
                            </a:rPr>
                            <m:t>⋅</m:t>
                          </m:r>
                          <m:nary>
                            <m:naryPr>
                              <m:limLoc m:val="undOvr"/>
                              <m:supHide m:val="on"/>
                              <m:ctrlPr>
                                <a:rPr lang="en-US" sz="1600" i="1">
                                  <a:solidFill>
                                    <a:srgbClr val="FF0000"/>
                                  </a:solidFill>
                                  <a:latin typeface="Cambria Math" panose="02040503050406030204" pitchFamily="18" charset="0"/>
                                </a:rPr>
                              </m:ctrlPr>
                            </m:naryPr>
                            <m:sub>
                              <m:r>
                                <a:rPr lang="en-US" sz="1600" i="1">
                                  <a:solidFill>
                                    <a:srgbClr val="FF0000"/>
                                  </a:solidFill>
                                  <a:latin typeface="Cambria Math" panose="02040503050406030204" pitchFamily="18" charset="0"/>
                                </a:rPr>
                                <m:t>𝑗</m:t>
                              </m:r>
                            </m:sub>
                            <m:sup/>
                            <m:e>
                              <m:bar>
                                <m:barPr>
                                  <m:pos m:val="top"/>
                                  <m:ctrlPr>
                                    <a:rPr lang="en-US" sz="1600" i="1">
                                      <a:solidFill>
                                        <a:srgbClr val="FF0000"/>
                                      </a:solidFill>
                                      <a:latin typeface="Cambria Math" panose="02040503050406030204" pitchFamily="18" charset="0"/>
                                    </a:rPr>
                                  </m:ctrlPr>
                                </m:barPr>
                                <m:e>
                                  <m:r>
                                    <a:rPr lang="en-US" sz="1600" i="1">
                                      <a:solidFill>
                                        <a:srgbClr val="FF0000"/>
                                      </a:solidFill>
                                      <a:latin typeface="Cambria Math" panose="02040503050406030204" pitchFamily="18" charset="0"/>
                                    </a:rPr>
                                    <m:t>𝐹</m:t>
                                  </m:r>
                                </m:e>
                              </m:ba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𝜎</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𝑑</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nary>
                        </m:den>
                      </m:f>
                    </m:oMath>
                  </m:oMathPara>
                </a14:m>
                <a:endParaRPr lang="en-US" sz="1600" dirty="0"/>
              </a:p>
            </p:txBody>
          </p:sp>
        </mc:Choice>
        <mc:Fallback xmlns="">
          <p:sp>
            <p:nvSpPr>
              <p:cNvPr id="41" name="TextBox 40">
                <a:extLst>
                  <a:ext uri="{FF2B5EF4-FFF2-40B4-BE49-F238E27FC236}">
                    <a16:creationId xmlns:a16="http://schemas.microsoft.com/office/drawing/2014/main" id="{9294520E-95F5-4EF1-93A4-A316DA456698}"/>
                  </a:ext>
                </a:extLst>
              </p:cNvPr>
              <p:cNvSpPr txBox="1">
                <a:spLocks noRot="1" noChangeAspect="1" noMove="1" noResize="1" noEditPoints="1" noAdjustHandles="1" noChangeArrowheads="1" noChangeShapeType="1" noTextEdit="1"/>
              </p:cNvSpPr>
              <p:nvPr/>
            </p:nvSpPr>
            <p:spPr>
              <a:xfrm>
                <a:off x="4829447" y="4578196"/>
                <a:ext cx="6486354" cy="8708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59DF9E2-6EF2-4C2A-A23B-25D8A3D23E9E}"/>
                  </a:ext>
                </a:extLst>
              </p:cNvPr>
              <p:cNvSpPr txBox="1"/>
              <p:nvPr/>
            </p:nvSpPr>
            <p:spPr>
              <a:xfrm>
                <a:off x="7237009" y="3649018"/>
                <a:ext cx="3356386" cy="85164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1" i="1" smtClean="0">
                              <a:solidFill>
                                <a:srgbClr val="0000FF"/>
                              </a:solidFill>
                              <a:latin typeface="Cambria Math" panose="02040503050406030204" pitchFamily="18" charset="0"/>
                            </a:rPr>
                          </m:ctrlPr>
                        </m:sSubPr>
                        <m:e>
                          <m:acc>
                            <m:accPr>
                              <m:chr m:val="̃"/>
                              <m:ctrlPr>
                                <a:rPr lang="en-US" b="1" i="1">
                                  <a:solidFill>
                                    <a:srgbClr val="0000FF"/>
                                  </a:solidFill>
                                  <a:latin typeface="Cambria Math" panose="02040503050406030204" pitchFamily="18" charset="0"/>
                                </a:rPr>
                              </m:ctrlPr>
                            </m:accPr>
                            <m:e>
                              <m:r>
                                <a:rPr lang="en-US" b="1" i="1">
                                  <a:solidFill>
                                    <a:srgbClr val="0000FF"/>
                                  </a:solidFill>
                                  <a:latin typeface="Cambria Math" panose="02040503050406030204" pitchFamily="18" charset="0"/>
                                </a:rPr>
                                <m:t>𝑭</m:t>
                              </m:r>
                            </m:e>
                          </m:acc>
                        </m:e>
                        <m:sub>
                          <m:r>
                            <a:rPr lang="en-US" b="1" i="1">
                              <a:solidFill>
                                <a:srgbClr val="0000FF"/>
                              </a:solidFill>
                              <a:latin typeface="Cambria Math" panose="02040503050406030204" pitchFamily="18" charset="0"/>
                            </a:rPr>
                            <m:t>𝒋</m:t>
                          </m:r>
                        </m:sub>
                      </m:sSub>
                      <m:r>
                        <a:rPr lang="en-US" b="1" i="1" smtClean="0">
                          <a:solidFill>
                            <a:srgbClr val="0000FF"/>
                          </a:solidFill>
                          <a:latin typeface="Cambria Math" panose="02040503050406030204" pitchFamily="18" charset="0"/>
                        </a:rPr>
                        <m:t>=</m:t>
                      </m:r>
                      <m:r>
                        <a:rPr lang="en-US" sz="1800" b="1" i="1" smtClean="0">
                          <a:solidFill>
                            <a:srgbClr val="0000FF"/>
                          </a:solidFill>
                          <a:latin typeface="Cambria Math" panose="02040503050406030204" pitchFamily="18" charset="0"/>
                        </a:rPr>
                        <m:t>𝑷𝑶𝑻</m:t>
                      </m:r>
                      <m:r>
                        <a:rPr lang="en-US" sz="1800" b="1" i="1" smtClean="0">
                          <a:solidFill>
                            <a:srgbClr val="0000FF"/>
                          </a:solidFill>
                          <a:latin typeface="Cambria Math" panose="02040503050406030204" pitchFamily="18" charset="0"/>
                        </a:rPr>
                        <m:t>⋅</m:t>
                      </m:r>
                      <m:r>
                        <a:rPr lang="en-US" sz="1800" b="1" i="1" smtClean="0">
                          <a:solidFill>
                            <a:srgbClr val="0000FF"/>
                          </a:solidFill>
                          <a:latin typeface="Cambria Math" panose="02040503050406030204" pitchFamily="18" charset="0"/>
                        </a:rPr>
                        <m:t>𝑻</m:t>
                      </m:r>
                      <m:r>
                        <a:rPr lang="en-US" sz="1800" b="1" i="1" smtClean="0">
                          <a:solidFill>
                            <a:srgbClr val="0000FF"/>
                          </a:solidFill>
                          <a:latin typeface="Cambria Math" panose="02040503050406030204" pitchFamily="18" charset="0"/>
                        </a:rPr>
                        <m:t>⋅</m:t>
                      </m:r>
                      <m:nary>
                        <m:naryPr>
                          <m:limLoc m:val="undOvr"/>
                          <m:supHide m:val="on"/>
                          <m:ctrlPr>
                            <a:rPr lang="en-US" sz="1800" b="1" i="1">
                              <a:solidFill>
                                <a:srgbClr val="0000FF"/>
                              </a:solidFill>
                              <a:latin typeface="Cambria Math" panose="02040503050406030204" pitchFamily="18" charset="0"/>
                            </a:rPr>
                          </m:ctrlPr>
                        </m:naryPr>
                        <m:sub>
                          <m:r>
                            <a:rPr lang="en-US" sz="1800" b="1" i="1">
                              <a:solidFill>
                                <a:srgbClr val="0000FF"/>
                              </a:solidFill>
                              <a:latin typeface="Cambria Math" panose="02040503050406030204" pitchFamily="18" charset="0"/>
                            </a:rPr>
                            <m:t>𝒋</m:t>
                          </m:r>
                        </m:sub>
                        <m:sup/>
                        <m:e>
                          <m:bar>
                            <m:barPr>
                              <m:pos m:val="top"/>
                              <m:ctrlPr>
                                <a:rPr lang="en-US" sz="1800" b="1" i="1">
                                  <a:solidFill>
                                    <a:srgbClr val="0000FF"/>
                                  </a:solidFill>
                                  <a:latin typeface="Cambria Math" panose="02040503050406030204" pitchFamily="18" charset="0"/>
                                </a:rPr>
                              </m:ctrlPr>
                            </m:barPr>
                            <m:e>
                              <m:r>
                                <a:rPr lang="en-US" sz="1800" b="1" i="1">
                                  <a:solidFill>
                                    <a:srgbClr val="0000FF"/>
                                  </a:solidFill>
                                  <a:latin typeface="Cambria Math" panose="02040503050406030204" pitchFamily="18" charset="0"/>
                                </a:rPr>
                                <m:t>𝑭</m:t>
                              </m:r>
                            </m:e>
                          </m:bar>
                          <m:d>
                            <m:dPr>
                              <m:ctrlPr>
                                <a:rPr lang="en-US" sz="1800" b="1" i="1">
                                  <a:solidFill>
                                    <a:srgbClr val="0000FF"/>
                                  </a:solidFill>
                                  <a:latin typeface="Cambria Math" panose="02040503050406030204" pitchFamily="18" charset="0"/>
                                </a:rPr>
                              </m:ctrlPr>
                            </m:dPr>
                            <m:e>
                              <m:sSub>
                                <m:sSubPr>
                                  <m:ctrlPr>
                                    <a:rPr lang="en-US" sz="1800" b="1" i="1">
                                      <a:solidFill>
                                        <a:srgbClr val="0000FF"/>
                                      </a:solidFill>
                                      <a:latin typeface="Cambria Math" panose="02040503050406030204" pitchFamily="18" charset="0"/>
                                    </a:rPr>
                                  </m:ctrlPr>
                                </m:sSubPr>
                                <m:e>
                                  <m:r>
                                    <a:rPr lang="en-US" sz="1800" b="1" i="1">
                                      <a:solidFill>
                                        <a:srgbClr val="0000FF"/>
                                      </a:solidFill>
                                      <a:latin typeface="Cambria Math" panose="02040503050406030204" pitchFamily="18" charset="0"/>
                                    </a:rPr>
                                    <m:t>𝑬</m:t>
                                  </m:r>
                                </m:e>
                                <m:sub>
                                  <m:r>
                                    <a:rPr lang="en-US" sz="1800" b="1" i="1">
                                      <a:solidFill>
                                        <a:srgbClr val="0000FF"/>
                                      </a:solidFill>
                                      <a:latin typeface="Cambria Math" panose="02040503050406030204" pitchFamily="18" charset="0"/>
                                    </a:rPr>
                                    <m:t>𝝂</m:t>
                                  </m:r>
                                  <m:r>
                                    <m:rPr>
                                      <m:nor/>
                                    </m:rPr>
                                    <a:rPr lang="en-US" sz="1800" b="1" i="0">
                                      <a:solidFill>
                                        <a:srgbClr val="0000FF"/>
                                      </a:solidFill>
                                      <a:latin typeface="Cambria Math" panose="02040503050406030204" pitchFamily="18" charset="0"/>
                                    </a:rPr>
                                    <m:t> </m:t>
                                  </m:r>
                                  <m:r>
                                    <m:rPr>
                                      <m:nor/>
                                    </m:rPr>
                                    <a:rPr lang="en-US" sz="1800" b="1" i="0">
                                      <a:solidFill>
                                        <a:srgbClr val="0000FF"/>
                                      </a:solidFill>
                                      <a:latin typeface="Cambria Math" panose="02040503050406030204" pitchFamily="18" charset="0"/>
                                    </a:rPr>
                                    <m:t>j</m:t>
                                  </m:r>
                                </m:sub>
                              </m:sSub>
                            </m:e>
                          </m:d>
                          <m:r>
                            <a:rPr lang="en-US" sz="1800" b="1" i="1">
                              <a:solidFill>
                                <a:srgbClr val="0000FF"/>
                              </a:solidFill>
                              <a:latin typeface="Cambria Math" panose="02040503050406030204" pitchFamily="18" charset="0"/>
                            </a:rPr>
                            <m:t>⋅</m:t>
                          </m:r>
                          <m:r>
                            <a:rPr lang="en-US" sz="1800" b="1" i="1">
                              <a:solidFill>
                                <a:srgbClr val="0000FF"/>
                              </a:solidFill>
                              <a:latin typeface="Cambria Math" panose="02040503050406030204" pitchFamily="18" charset="0"/>
                            </a:rPr>
                            <m:t>𝒅</m:t>
                          </m:r>
                          <m:sSub>
                            <m:sSubPr>
                              <m:ctrlPr>
                                <a:rPr lang="en-US" sz="1800" b="1" i="1">
                                  <a:solidFill>
                                    <a:srgbClr val="0000FF"/>
                                  </a:solidFill>
                                  <a:latin typeface="Cambria Math" panose="02040503050406030204" pitchFamily="18" charset="0"/>
                                </a:rPr>
                              </m:ctrlPr>
                            </m:sSubPr>
                            <m:e>
                              <m:r>
                                <a:rPr lang="en-US" sz="1800" b="1" i="1">
                                  <a:solidFill>
                                    <a:srgbClr val="0000FF"/>
                                  </a:solidFill>
                                  <a:latin typeface="Cambria Math" panose="02040503050406030204" pitchFamily="18" charset="0"/>
                                </a:rPr>
                                <m:t>𝑬</m:t>
                              </m:r>
                            </m:e>
                            <m:sub>
                              <m:r>
                                <a:rPr lang="en-US" sz="1800" b="1" i="1">
                                  <a:solidFill>
                                    <a:srgbClr val="0000FF"/>
                                  </a:solidFill>
                                  <a:latin typeface="Cambria Math" panose="02040503050406030204" pitchFamily="18" charset="0"/>
                                </a:rPr>
                                <m:t>𝝂</m:t>
                              </m:r>
                              <m:r>
                                <m:rPr>
                                  <m:nor/>
                                </m:rPr>
                                <a:rPr lang="en-US" sz="1800" b="1" i="0">
                                  <a:solidFill>
                                    <a:srgbClr val="0000FF"/>
                                  </a:solidFill>
                                  <a:latin typeface="Cambria Math" panose="02040503050406030204" pitchFamily="18" charset="0"/>
                                </a:rPr>
                                <m:t> </m:t>
                              </m:r>
                              <m:r>
                                <m:rPr>
                                  <m:nor/>
                                </m:rPr>
                                <a:rPr lang="en-US" sz="1800" b="1" i="0">
                                  <a:solidFill>
                                    <a:srgbClr val="0000FF"/>
                                  </a:solidFill>
                                  <a:latin typeface="Cambria Math" panose="02040503050406030204" pitchFamily="18" charset="0"/>
                                </a:rPr>
                                <m:t>j</m:t>
                              </m:r>
                            </m:sub>
                          </m:sSub>
                        </m:e>
                      </m:nary>
                    </m:oMath>
                  </m:oMathPara>
                </a14:m>
                <a:endParaRPr lang="en-US" b="1" dirty="0"/>
              </a:p>
            </p:txBody>
          </p:sp>
        </mc:Choice>
        <mc:Fallback xmlns="">
          <p:sp>
            <p:nvSpPr>
              <p:cNvPr id="42" name="TextBox 41">
                <a:extLst>
                  <a:ext uri="{FF2B5EF4-FFF2-40B4-BE49-F238E27FC236}">
                    <a16:creationId xmlns:a16="http://schemas.microsoft.com/office/drawing/2014/main" id="{D59DF9E2-6EF2-4C2A-A23B-25D8A3D23E9E}"/>
                  </a:ext>
                </a:extLst>
              </p:cNvPr>
              <p:cNvSpPr txBox="1">
                <a:spLocks noRot="1" noChangeAspect="1" noMove="1" noResize="1" noEditPoints="1" noAdjustHandles="1" noChangeArrowheads="1" noChangeShapeType="1" noTextEdit="1"/>
              </p:cNvSpPr>
              <p:nvPr/>
            </p:nvSpPr>
            <p:spPr>
              <a:xfrm>
                <a:off x="7237009" y="3649018"/>
                <a:ext cx="3356386" cy="8516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75434CA-ED7A-4494-9A5C-2D1EC4CEF4B2}"/>
                  </a:ext>
                </a:extLst>
              </p:cNvPr>
              <p:cNvSpPr txBox="1"/>
              <p:nvPr/>
            </p:nvSpPr>
            <p:spPr>
              <a:xfrm>
                <a:off x="4782353" y="3816436"/>
                <a:ext cx="1801799" cy="5168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𝑅</m:t>
                          </m:r>
                        </m:e>
                        <m:sub>
                          <m:r>
                            <a:rPr lang="en-US" sz="2400" b="0" i="1" smtClean="0">
                              <a:solidFill>
                                <a:schemeClr val="tx1"/>
                              </a:solidFill>
                              <a:latin typeface="Cambria Math" panose="02040503050406030204" pitchFamily="18" charset="0"/>
                            </a:rPr>
                            <m:t>𝑖𝑗</m:t>
                          </m:r>
                          <m:r>
                            <a:rPr lang="en-US" sz="2400" b="0" i="1" smtClean="0">
                              <a:solidFill>
                                <a:schemeClr val="tx1"/>
                              </a:solidFill>
                              <a:latin typeface="Cambria Math" panose="02040503050406030204" pitchFamily="18" charset="0"/>
                            </a:rPr>
                            <m:t> </m:t>
                          </m:r>
                        </m:sub>
                      </m:sSub>
                      <m:r>
                        <a:rPr lang="en-US" sz="2400" b="0" i="1" smtClean="0">
                          <a:solidFill>
                            <a:schemeClr val="tx1"/>
                          </a:solidFill>
                          <a:latin typeface="Cambria Math" panose="02040503050406030204" pitchFamily="18" charset="0"/>
                        </a:rPr>
                        <m:t>=</m:t>
                      </m:r>
                      <m:sSub>
                        <m:sSubPr>
                          <m:ctrlPr>
                            <a:rPr lang="en-US" sz="2400" i="1" smtClean="0">
                              <a:solidFill>
                                <a:srgbClr val="FF0000"/>
                              </a:solidFill>
                              <a:latin typeface="Cambria Math" panose="02040503050406030204" pitchFamily="18" charset="0"/>
                            </a:rPr>
                          </m:ctrlPr>
                        </m:sSubPr>
                        <m:e>
                          <m:acc>
                            <m:accPr>
                              <m:chr m:val="̃"/>
                              <m:ctrlPr>
                                <a:rPr lang="en-US" sz="2400" i="1">
                                  <a:solidFill>
                                    <a:srgbClr val="FF0000"/>
                                  </a:solidFill>
                                  <a:latin typeface="Cambria Math" panose="02040503050406030204" pitchFamily="18" charset="0"/>
                                </a:rPr>
                              </m:ctrlPr>
                            </m:accPr>
                            <m:e>
                              <m:r>
                                <m:rPr>
                                  <m:sty m:val="p"/>
                                </m:rPr>
                                <a:rPr lang="en-US" sz="2400" i="1">
                                  <a:solidFill>
                                    <a:srgbClr val="FF0000"/>
                                  </a:solidFill>
                                  <a:latin typeface="Cambria Math" panose="02040503050406030204" pitchFamily="18" charset="0"/>
                                </a:rPr>
                                <m:t>Δ</m:t>
                              </m:r>
                            </m:e>
                          </m:acc>
                        </m:e>
                        <m:sub>
                          <m:r>
                            <a:rPr lang="en-US" sz="2400" i="1">
                              <a:solidFill>
                                <a:srgbClr val="FF0000"/>
                              </a:solidFill>
                              <a:latin typeface="Cambria Math" panose="02040503050406030204" pitchFamily="18" charset="0"/>
                            </a:rPr>
                            <m:t>𝑖𝑗</m:t>
                          </m:r>
                        </m:sub>
                      </m:sSub>
                      <m:r>
                        <a:rPr lang="en-US" sz="2400" i="1">
                          <a:solidFill>
                            <a:srgbClr val="FF0000"/>
                          </a:solidFill>
                          <a:latin typeface="Cambria Math" panose="02040503050406030204" pitchFamily="18" charset="0"/>
                        </a:rPr>
                        <m:t> </m:t>
                      </m:r>
                      <m:sSub>
                        <m:sSubPr>
                          <m:ctrlPr>
                            <a:rPr lang="en-US" sz="2400" b="1" i="1" smtClean="0">
                              <a:solidFill>
                                <a:srgbClr val="0000FF"/>
                              </a:solidFill>
                              <a:latin typeface="Cambria Math" panose="02040503050406030204" pitchFamily="18" charset="0"/>
                            </a:rPr>
                          </m:ctrlPr>
                        </m:sSubPr>
                        <m:e>
                          <m:acc>
                            <m:accPr>
                              <m:chr m:val="̃"/>
                              <m:ctrlPr>
                                <a:rPr lang="en-US" sz="2400" b="1" i="1">
                                  <a:solidFill>
                                    <a:srgbClr val="0000FF"/>
                                  </a:solidFill>
                                  <a:latin typeface="Cambria Math" panose="02040503050406030204" pitchFamily="18" charset="0"/>
                                </a:rPr>
                              </m:ctrlPr>
                            </m:accPr>
                            <m:e>
                              <m:r>
                                <a:rPr lang="en-US" sz="2400" b="1" i="1">
                                  <a:solidFill>
                                    <a:srgbClr val="0000FF"/>
                                  </a:solidFill>
                                  <a:latin typeface="Cambria Math" panose="02040503050406030204" pitchFamily="18" charset="0"/>
                                </a:rPr>
                                <m:t>𝑭</m:t>
                              </m:r>
                            </m:e>
                          </m:acc>
                        </m:e>
                        <m:sub>
                          <m:r>
                            <a:rPr lang="en-US" sz="2400" b="1" i="1">
                              <a:solidFill>
                                <a:srgbClr val="0000FF"/>
                              </a:solidFill>
                              <a:latin typeface="Cambria Math" panose="02040503050406030204" pitchFamily="18" charset="0"/>
                            </a:rPr>
                            <m:t>𝒋</m:t>
                          </m:r>
                        </m:sub>
                      </m:sSub>
                    </m:oMath>
                  </m:oMathPara>
                </a14:m>
                <a:endParaRPr lang="en-US" dirty="0"/>
              </a:p>
            </p:txBody>
          </p:sp>
        </mc:Choice>
        <mc:Fallback xmlns="">
          <p:sp>
            <p:nvSpPr>
              <p:cNvPr id="43" name="TextBox 42">
                <a:extLst>
                  <a:ext uri="{FF2B5EF4-FFF2-40B4-BE49-F238E27FC236}">
                    <a16:creationId xmlns:a16="http://schemas.microsoft.com/office/drawing/2014/main" id="{B75434CA-ED7A-4494-9A5C-2D1EC4CEF4B2}"/>
                  </a:ext>
                </a:extLst>
              </p:cNvPr>
              <p:cNvSpPr txBox="1">
                <a:spLocks noRot="1" noChangeAspect="1" noMove="1" noResize="1" noEditPoints="1" noAdjustHandles="1" noChangeArrowheads="1" noChangeShapeType="1" noTextEdit="1"/>
              </p:cNvSpPr>
              <p:nvPr/>
            </p:nvSpPr>
            <p:spPr>
              <a:xfrm>
                <a:off x="4782353" y="3816436"/>
                <a:ext cx="1801799" cy="516808"/>
              </a:xfrm>
              <a:prstGeom prst="rect">
                <a:avLst/>
              </a:prstGeom>
              <a:blipFill>
                <a:blip r:embed="rId6"/>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9AECDE73-213B-49AC-8D96-E663848A0ACB}"/>
              </a:ext>
            </a:extLst>
          </p:cNvPr>
          <p:cNvSpPr/>
          <p:nvPr/>
        </p:nvSpPr>
        <p:spPr>
          <a:xfrm>
            <a:off x="4782353" y="3699800"/>
            <a:ext cx="6486354" cy="23927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79D2990-B703-4B04-85C5-2AFF26E5AB57}"/>
                  </a:ext>
                </a:extLst>
              </p:cNvPr>
              <p:cNvSpPr txBox="1"/>
              <p:nvPr/>
            </p:nvSpPr>
            <p:spPr>
              <a:xfrm>
                <a:off x="4829447" y="5606566"/>
                <a:ext cx="2836185"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i="1" smtClean="0">
                          <a:solidFill>
                            <a:srgbClr val="000000"/>
                          </a:solidFill>
                          <a:latin typeface="Cambria Math" panose="02040503050406030204" pitchFamily="18" charset="0"/>
                        </a:rPr>
                        <m:t>𝑖</m:t>
                      </m:r>
                      <m:r>
                        <a:rPr lang="en-US" sz="1800" i="1" smtClean="0">
                          <a:solidFill>
                            <a:srgbClr val="000000"/>
                          </a:solidFill>
                          <a:latin typeface="Cambria Math" panose="02040503050406030204" pitchFamily="18" charset="0"/>
                        </a:rPr>
                        <m:t>:</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𝑟𝑒𝑐</m:t>
                          </m:r>
                        </m:sub>
                      </m:sSub>
                      <m:r>
                        <a:rPr lang="en-US" sz="1800" b="0" i="1" smtClean="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𝑗</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𝜈</m:t>
                          </m:r>
                        </m:sub>
                      </m:sSub>
                    </m:oMath>
                  </m:oMathPara>
                </a14:m>
                <a:endParaRPr lang="en-US" sz="1800" b="1" dirty="0"/>
              </a:p>
            </p:txBody>
          </p:sp>
        </mc:Choice>
        <mc:Fallback xmlns="">
          <p:sp>
            <p:nvSpPr>
              <p:cNvPr id="29" name="TextBox 28">
                <a:extLst>
                  <a:ext uri="{FF2B5EF4-FFF2-40B4-BE49-F238E27FC236}">
                    <a16:creationId xmlns:a16="http://schemas.microsoft.com/office/drawing/2014/main" id="{179D2990-B703-4B04-85C5-2AFF26E5AB57}"/>
                  </a:ext>
                </a:extLst>
              </p:cNvPr>
              <p:cNvSpPr txBox="1">
                <a:spLocks noRot="1" noChangeAspect="1" noMove="1" noResize="1" noEditPoints="1" noAdjustHandles="1" noChangeArrowheads="1" noChangeShapeType="1" noTextEdit="1"/>
              </p:cNvSpPr>
              <p:nvPr/>
            </p:nvSpPr>
            <p:spPr>
              <a:xfrm>
                <a:off x="4829447" y="5606566"/>
                <a:ext cx="2836185"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461BF8-0620-4F4F-90CA-74EC714BDC58}"/>
                  </a:ext>
                </a:extLst>
              </p:cNvPr>
              <p:cNvSpPr txBox="1"/>
              <p:nvPr/>
            </p:nvSpPr>
            <p:spPr>
              <a:xfrm>
                <a:off x="696635" y="5098157"/>
                <a:ext cx="3356386" cy="877741"/>
              </a:xfrm>
              <a:prstGeom prst="rect">
                <a:avLst/>
              </a:prstGeom>
              <a:no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1" i="1" smtClean="0">
                              <a:solidFill>
                                <a:srgbClr val="000000"/>
                              </a:solidFill>
                              <a:latin typeface="Cambria Math" panose="02040503050406030204" pitchFamily="18" charset="0"/>
                            </a:rPr>
                          </m:ctrlPr>
                        </m:sSubPr>
                        <m:e>
                          <m:r>
                            <a:rPr lang="en-US" sz="1600" b="1" i="1" smtClean="0">
                              <a:solidFill>
                                <a:srgbClr val="000000"/>
                              </a:solidFill>
                              <a:latin typeface="Cambria Math" panose="02040503050406030204" pitchFamily="18" charset="0"/>
                            </a:rPr>
                            <m:t>𝑺</m:t>
                          </m:r>
                        </m:e>
                        <m:sub>
                          <m:r>
                            <a:rPr lang="en-US" sz="1600" b="1" i="1" smtClean="0">
                              <a:solidFill>
                                <a:srgbClr val="000000"/>
                              </a:solidFill>
                              <a:latin typeface="Cambria Math" panose="02040503050406030204" pitchFamily="18" charset="0"/>
                            </a:rPr>
                            <m:t>𝒋</m:t>
                          </m:r>
                        </m:sub>
                      </m:sSub>
                      <m:r>
                        <a:rPr lang="en-US" sz="1600" b="1" i="1" smtClean="0">
                          <a:solidFill>
                            <a:srgbClr val="000000"/>
                          </a:solidFill>
                          <a:latin typeface="Cambria Math" panose="02040503050406030204" pitchFamily="18" charset="0"/>
                        </a:rPr>
                        <m:t>=</m:t>
                      </m:r>
                      <m:f>
                        <m:fPr>
                          <m:ctrlPr>
                            <a:rPr lang="en-US" sz="1600" b="1" i="1">
                              <a:solidFill>
                                <a:srgbClr val="000000"/>
                              </a:solidFill>
                              <a:latin typeface="Cambria Math" panose="02040503050406030204" pitchFamily="18" charset="0"/>
                            </a:rPr>
                          </m:ctrlPr>
                        </m:fPr>
                        <m:num>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𝝈</m:t>
                              </m: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num>
                        <m:den>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den>
                      </m:f>
                    </m:oMath>
                  </m:oMathPara>
                </a14:m>
                <a:endParaRPr lang="en-US" sz="1600" b="1" dirty="0"/>
              </a:p>
            </p:txBody>
          </p:sp>
        </mc:Choice>
        <mc:Fallback xmlns="">
          <p:sp>
            <p:nvSpPr>
              <p:cNvPr id="30" name="TextBox 29">
                <a:extLst>
                  <a:ext uri="{FF2B5EF4-FFF2-40B4-BE49-F238E27FC236}">
                    <a16:creationId xmlns:a16="http://schemas.microsoft.com/office/drawing/2014/main" id="{D5461BF8-0620-4F4F-90CA-74EC714BDC58}"/>
                  </a:ext>
                </a:extLst>
              </p:cNvPr>
              <p:cNvSpPr txBox="1">
                <a:spLocks noRot="1" noChangeAspect="1" noMove="1" noResize="1" noEditPoints="1" noAdjustHandles="1" noChangeArrowheads="1" noChangeShapeType="1" noTextEdit="1"/>
              </p:cNvSpPr>
              <p:nvPr/>
            </p:nvSpPr>
            <p:spPr>
              <a:xfrm>
                <a:off x="696635" y="5098157"/>
                <a:ext cx="3356386" cy="877741"/>
              </a:xfrm>
              <a:prstGeom prst="rect">
                <a:avLst/>
              </a:prstGeom>
              <a:blipFill>
                <a:blip r:embed="rId8"/>
                <a:stretch>
                  <a:fillRect/>
                </a:stretch>
              </a:blipFill>
              <a:ln>
                <a:solidFill>
                  <a:schemeClr val="bg1"/>
                </a:solid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92D70D45-D182-4D70-A6E4-3EB6C9611C89}"/>
              </a:ext>
            </a:extLst>
          </p:cNvPr>
          <p:cNvSpPr txBox="1"/>
          <p:nvPr/>
        </p:nvSpPr>
        <p:spPr>
          <a:xfrm>
            <a:off x="683313" y="6035243"/>
            <a:ext cx="3227417" cy="307777"/>
          </a:xfrm>
          <a:prstGeom prst="rect">
            <a:avLst/>
          </a:prstGeom>
          <a:noFill/>
        </p:spPr>
        <p:txBody>
          <a:bodyPr wrap="square" rtlCol="0">
            <a:spAutoFit/>
          </a:bodyPr>
          <a:lstStyle/>
          <a:p>
            <a:r>
              <a:rPr lang="en-US" sz="1400" b="1" dirty="0"/>
              <a:t>Nominal-flux weighted cross section</a:t>
            </a:r>
          </a:p>
        </p:txBody>
      </p:sp>
      <p:grpSp>
        <p:nvGrpSpPr>
          <p:cNvPr id="19" name="Group 18">
            <a:extLst>
              <a:ext uri="{FF2B5EF4-FFF2-40B4-BE49-F238E27FC236}">
                <a16:creationId xmlns:a16="http://schemas.microsoft.com/office/drawing/2014/main" id="{AA27B4E9-844C-49E9-A3D5-3D4F5F68F6CB}"/>
              </a:ext>
            </a:extLst>
          </p:cNvPr>
          <p:cNvGrpSpPr/>
          <p:nvPr/>
        </p:nvGrpSpPr>
        <p:grpSpPr>
          <a:xfrm>
            <a:off x="296089" y="1230119"/>
            <a:ext cx="11708975" cy="2095947"/>
            <a:chOff x="232012" y="1761679"/>
            <a:chExt cx="11708975" cy="2095947"/>
          </a:xfrm>
        </p:grpSpPr>
        <mc:AlternateContent xmlns:mc="http://schemas.openxmlformats.org/markup-compatibility/2006" xmlns:a14="http://schemas.microsoft.com/office/drawing/2010/main">
          <mc:Choice Requires="a14">
            <p:sp>
              <p:nvSpPr>
                <p:cNvPr id="20" name="Object 4">
                  <a:extLst>
                    <a:ext uri="{FF2B5EF4-FFF2-40B4-BE49-F238E27FC236}">
                      <a16:creationId xmlns:a16="http://schemas.microsoft.com/office/drawing/2014/main" id="{A456CC30-AB35-4F7C-A34D-AC86F47DCE31}"/>
                    </a:ext>
                  </a:extLst>
                </p:cNvPr>
                <p:cNvSpPr txBox="1"/>
                <p:nvPr/>
              </p:nvSpPr>
              <p:spPr>
                <a:xfrm>
                  <a:off x="657983" y="2913063"/>
                  <a:ext cx="11283004" cy="94456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sz="2600" i="1" smtClean="0">
                            <a:solidFill>
                              <a:srgbClr val="000000"/>
                            </a:solidFill>
                            <a:latin typeface="Cambria Math" panose="02040503050406030204" pitchFamily="18" charset="0"/>
                          </a:rPr>
                          <m:t>𝑀</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𝑃𝑂𝑇</m:t>
                        </m:r>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𝑇</m:t>
                        </m:r>
                        <m:r>
                          <a:rPr lang="en-US" sz="2600" i="1">
                            <a:solidFill>
                              <a:srgbClr val="000000"/>
                            </a:solidFill>
                            <a:latin typeface="Cambria Math" panose="02040503050406030204" pitchFamily="18" charset="0"/>
                          </a:rPr>
                          <m:t>⋅</m:t>
                        </m:r>
                        <m:nary>
                          <m:naryPr>
                            <m:subHide m:val="on"/>
                            <m:supHide m:val="on"/>
                            <m:ctrlPr>
                              <a:rPr lang="en-US" sz="2600" i="1">
                                <a:solidFill>
                                  <a:srgbClr val="000000"/>
                                </a:solidFill>
                                <a:latin typeface="Cambria Math" panose="02040503050406030204" pitchFamily="18" charset="0"/>
                              </a:rPr>
                            </m:ctrlPr>
                          </m:naryPr>
                          <m:sub/>
                          <m:sup/>
                          <m:e>
                            <m:r>
                              <a:rPr lang="en-US" sz="2600" i="1">
                                <a:solidFill>
                                  <a:srgbClr val="FF0000"/>
                                </a:solidFill>
                                <a:latin typeface="Cambria Math" panose="02040503050406030204" pitchFamily="18" charset="0"/>
                              </a:rPr>
                              <m:t>𝐹</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e>
                            </m:d>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𝜎</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𝜈</m:t>
                                    </m:r>
                                  </m:sub>
                                </m:sSub>
                              </m:e>
                            </m:d>
                          </m:e>
                        </m:nary>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𝐷</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FF0000"/>
                            </a:solidFill>
                            <a:latin typeface="Cambria Math" panose="02040503050406030204" pitchFamily="18" charset="0"/>
                          </a:rPr>
                          <m:t>𝜀</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r>
                              <a:rPr lang="en-US" sz="2600" i="1">
                                <a:solidFill>
                                  <a:srgbClr val="FF0000"/>
                                </a:solidFill>
                                <a:latin typeface="Cambria Math" panose="02040503050406030204" pitchFamily="18" charset="0"/>
                              </a:rPr>
                              <m:t>,</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𝑑</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𝐵</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𝑟𝑒𝑐</m:t>
                                </m:r>
                              </m:sub>
                            </m:sSub>
                          </m:e>
                        </m:d>
                      </m:oMath>
                    </m:oMathPara>
                  </a14:m>
                  <a:endParaRPr lang="en-US" sz="2600" dirty="0"/>
                </a:p>
              </p:txBody>
            </p:sp>
          </mc:Choice>
          <mc:Fallback xmlns="">
            <p:sp>
              <p:nvSpPr>
                <p:cNvPr id="20" name="Object 4">
                  <a:extLst>
                    <a:ext uri="{FF2B5EF4-FFF2-40B4-BE49-F238E27FC236}">
                      <a16:creationId xmlns:a16="http://schemas.microsoft.com/office/drawing/2014/main" id="{F31C07C2-15F3-4C90-B51C-D39845ED6747}"/>
                    </a:ext>
                  </a:extLst>
                </p:cNvPr>
                <p:cNvSpPr txBox="1">
                  <a:spLocks noRot="1" noChangeAspect="1" noMove="1" noResize="1" noEditPoints="1" noAdjustHandles="1" noChangeArrowheads="1" noChangeShapeType="1" noTextEdit="1"/>
                </p:cNvSpPr>
                <p:nvPr/>
              </p:nvSpPr>
              <p:spPr>
                <a:xfrm>
                  <a:off x="657983" y="2913063"/>
                  <a:ext cx="11283004" cy="944563"/>
                </a:xfrm>
                <a:prstGeom prst="rect">
                  <a:avLst/>
                </a:prstGeom>
                <a:blipFill>
                  <a:blip r:embed="rId9"/>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711EE91-5938-4712-A251-BBEF591002EA}"/>
                </a:ext>
              </a:extLst>
            </p:cNvPr>
            <p:cNvSpPr txBox="1"/>
            <p:nvPr/>
          </p:nvSpPr>
          <p:spPr>
            <a:xfrm>
              <a:off x="232012" y="1889722"/>
              <a:ext cx="1712794" cy="369332"/>
            </a:xfrm>
            <a:prstGeom prst="rect">
              <a:avLst/>
            </a:prstGeom>
            <a:noFill/>
          </p:spPr>
          <p:txBody>
            <a:bodyPr wrap="square" rtlCol="0">
              <a:spAutoFit/>
            </a:bodyPr>
            <a:lstStyle/>
            <a:p>
              <a:r>
                <a:rPr lang="en-US" dirty="0"/>
                <a:t>Measurements</a:t>
              </a:r>
            </a:p>
          </p:txBody>
        </p:sp>
        <p:sp>
          <p:nvSpPr>
            <p:cNvPr id="22" name="TextBox 21">
              <a:extLst>
                <a:ext uri="{FF2B5EF4-FFF2-40B4-BE49-F238E27FC236}">
                  <a16:creationId xmlns:a16="http://schemas.microsoft.com/office/drawing/2014/main" id="{0C276291-7B36-4E26-892B-FFA034AC641A}"/>
                </a:ext>
              </a:extLst>
            </p:cNvPr>
            <p:cNvSpPr txBox="1"/>
            <p:nvPr/>
          </p:nvSpPr>
          <p:spPr>
            <a:xfrm>
              <a:off x="2541897" y="1900179"/>
              <a:ext cx="1712794" cy="369332"/>
            </a:xfrm>
            <a:prstGeom prst="rect">
              <a:avLst/>
            </a:prstGeom>
            <a:noFill/>
          </p:spPr>
          <p:txBody>
            <a:bodyPr wrap="square" rtlCol="0">
              <a:spAutoFit/>
            </a:bodyPr>
            <a:lstStyle/>
            <a:p>
              <a:r>
                <a:rPr lang="el-GR" dirty="0">
                  <a:solidFill>
                    <a:srgbClr val="FF0000"/>
                  </a:solidFill>
                </a:rPr>
                <a:t>ν</a:t>
              </a:r>
              <a:r>
                <a:rPr lang="el-GR" baseline="-25000" dirty="0">
                  <a:solidFill>
                    <a:srgbClr val="FF0000"/>
                  </a:solidFill>
                </a:rPr>
                <a:t>μ</a:t>
              </a:r>
              <a:r>
                <a:rPr lang="el-GR" baseline="-25000" dirty="0"/>
                <a:t> </a:t>
              </a:r>
              <a:r>
                <a:rPr lang="en-US" dirty="0">
                  <a:solidFill>
                    <a:srgbClr val="FF0000"/>
                  </a:solidFill>
                </a:rPr>
                <a:t>Neutrino Flux</a:t>
              </a:r>
            </a:p>
          </p:txBody>
        </p:sp>
        <p:sp>
          <p:nvSpPr>
            <p:cNvPr id="23" name="TextBox 22">
              <a:extLst>
                <a:ext uri="{FF2B5EF4-FFF2-40B4-BE49-F238E27FC236}">
                  <a16:creationId xmlns:a16="http://schemas.microsoft.com/office/drawing/2014/main" id="{5E4B5666-1FEB-4260-A7D5-3EA0B11D7967}"/>
                </a:ext>
              </a:extLst>
            </p:cNvPr>
            <p:cNvSpPr txBox="1"/>
            <p:nvPr/>
          </p:nvSpPr>
          <p:spPr>
            <a:xfrm>
              <a:off x="4549254" y="1888373"/>
              <a:ext cx="1980063" cy="369332"/>
            </a:xfrm>
            <a:prstGeom prst="rect">
              <a:avLst/>
            </a:prstGeom>
            <a:noFill/>
          </p:spPr>
          <p:txBody>
            <a:bodyPr wrap="square" rtlCol="0">
              <a:spAutoFit/>
            </a:bodyPr>
            <a:lstStyle/>
            <a:p>
              <a:r>
                <a:rPr lang="el-GR" dirty="0">
                  <a:solidFill>
                    <a:srgbClr val="0070C0"/>
                  </a:solidFill>
                </a:rPr>
                <a:t>ν</a:t>
              </a:r>
              <a:r>
                <a:rPr lang="el-GR" baseline="-25000" dirty="0">
                  <a:solidFill>
                    <a:srgbClr val="0070C0"/>
                  </a:solidFill>
                </a:rPr>
                <a:t>μ</a:t>
              </a:r>
              <a:r>
                <a:rPr lang="en-US" dirty="0">
                  <a:solidFill>
                    <a:srgbClr val="0070C0"/>
                  </a:solidFill>
                </a:rPr>
                <a:t>CC cross section</a:t>
              </a:r>
            </a:p>
          </p:txBody>
        </p:sp>
        <p:sp>
          <p:nvSpPr>
            <p:cNvPr id="24" name="TextBox 23">
              <a:extLst>
                <a:ext uri="{FF2B5EF4-FFF2-40B4-BE49-F238E27FC236}">
                  <a16:creationId xmlns:a16="http://schemas.microsoft.com/office/drawing/2014/main" id="{E5D5EC62-CC99-4A67-98C7-D8EE82DAEE30}"/>
                </a:ext>
              </a:extLst>
            </p:cNvPr>
            <p:cNvSpPr txBox="1"/>
            <p:nvPr/>
          </p:nvSpPr>
          <p:spPr>
            <a:xfrm>
              <a:off x="6694228" y="1761679"/>
              <a:ext cx="1917509" cy="646331"/>
            </a:xfrm>
            <a:prstGeom prst="rect">
              <a:avLst/>
            </a:prstGeom>
            <a:noFill/>
          </p:spPr>
          <p:txBody>
            <a:bodyPr wrap="square" rtlCol="0">
              <a:spAutoFit/>
            </a:bodyPr>
            <a:lstStyle/>
            <a:p>
              <a:r>
                <a:rPr lang="en-US" dirty="0"/>
                <a:t>Detector response  matrix</a:t>
              </a:r>
            </a:p>
          </p:txBody>
        </p:sp>
        <p:sp>
          <p:nvSpPr>
            <p:cNvPr id="25" name="TextBox 24">
              <a:extLst>
                <a:ext uri="{FF2B5EF4-FFF2-40B4-BE49-F238E27FC236}">
                  <a16:creationId xmlns:a16="http://schemas.microsoft.com/office/drawing/2014/main" id="{5530A599-E59B-431B-81D7-965599EB9B9C}"/>
                </a:ext>
              </a:extLst>
            </p:cNvPr>
            <p:cNvSpPr txBox="1"/>
            <p:nvPr/>
          </p:nvSpPr>
          <p:spPr>
            <a:xfrm>
              <a:off x="8851709" y="1861176"/>
              <a:ext cx="1712794" cy="646331"/>
            </a:xfrm>
            <a:prstGeom prst="rect">
              <a:avLst/>
            </a:prstGeom>
            <a:noFill/>
          </p:spPr>
          <p:txBody>
            <a:bodyPr wrap="square" rtlCol="0">
              <a:spAutoFit/>
            </a:bodyPr>
            <a:lstStyle/>
            <a:p>
              <a:r>
                <a:rPr lang="en-US" dirty="0">
                  <a:solidFill>
                    <a:srgbClr val="FF0000"/>
                  </a:solidFill>
                </a:rPr>
                <a:t>Selection efficiency</a:t>
              </a:r>
            </a:p>
          </p:txBody>
        </p:sp>
        <p:cxnSp>
          <p:nvCxnSpPr>
            <p:cNvPr id="26" name="Straight Arrow Connector 25">
              <a:extLst>
                <a:ext uri="{FF2B5EF4-FFF2-40B4-BE49-F238E27FC236}">
                  <a16:creationId xmlns:a16="http://schemas.microsoft.com/office/drawing/2014/main" id="{1962CE27-DEE2-41F4-9ECB-11796FAC8AA2}"/>
                </a:ext>
              </a:extLst>
            </p:cNvPr>
            <p:cNvCxnSpPr>
              <a:stCxn id="21" idx="2"/>
            </p:cNvCxnSpPr>
            <p:nvPr/>
          </p:nvCxnSpPr>
          <p:spPr>
            <a:xfrm>
              <a:off x="1088409" y="2259054"/>
              <a:ext cx="0" cy="6001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C93FE0-341E-47C6-9C37-AEEE47485271}"/>
                </a:ext>
              </a:extLst>
            </p:cNvPr>
            <p:cNvCxnSpPr>
              <a:cxnSpLocks/>
              <a:stCxn id="22" idx="2"/>
            </p:cNvCxnSpPr>
            <p:nvPr/>
          </p:nvCxnSpPr>
          <p:spPr>
            <a:xfrm>
              <a:off x="3398294" y="2269511"/>
              <a:ext cx="444690" cy="65378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E0B4BC-2FB5-4A88-9568-83BB73586F9A}"/>
                </a:ext>
              </a:extLst>
            </p:cNvPr>
            <p:cNvCxnSpPr>
              <a:cxnSpLocks/>
            </p:cNvCxnSpPr>
            <p:nvPr/>
          </p:nvCxnSpPr>
          <p:spPr>
            <a:xfrm>
              <a:off x="5393141" y="2244190"/>
              <a:ext cx="0" cy="68023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1C725C-89A1-44FC-844C-8757202EF328}"/>
                </a:ext>
              </a:extLst>
            </p:cNvPr>
            <p:cNvCxnSpPr>
              <a:cxnSpLocks/>
            </p:cNvCxnSpPr>
            <p:nvPr/>
          </p:nvCxnSpPr>
          <p:spPr>
            <a:xfrm flipH="1">
              <a:off x="6844352" y="2281975"/>
              <a:ext cx="691487" cy="7068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EFD94-1D80-4B43-9F7F-829F58109D4C}"/>
                </a:ext>
              </a:extLst>
            </p:cNvPr>
            <p:cNvCxnSpPr>
              <a:cxnSpLocks/>
            </p:cNvCxnSpPr>
            <p:nvPr/>
          </p:nvCxnSpPr>
          <p:spPr>
            <a:xfrm flipH="1">
              <a:off x="8611737" y="2525946"/>
              <a:ext cx="655092" cy="462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690A20-1593-4180-A50A-0B398E841AE9}"/>
                </a:ext>
              </a:extLst>
            </p:cNvPr>
            <p:cNvCxnSpPr>
              <a:cxnSpLocks/>
            </p:cNvCxnSpPr>
            <p:nvPr/>
          </p:nvCxnSpPr>
          <p:spPr>
            <a:xfrm flipH="1">
              <a:off x="10931857" y="2390321"/>
              <a:ext cx="134203" cy="53410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A9677D9-1D5C-4CAC-94A3-34A0EFECD54A}"/>
              </a:ext>
            </a:extLst>
          </p:cNvPr>
          <p:cNvSpPr/>
          <p:nvPr/>
        </p:nvSpPr>
        <p:spPr>
          <a:xfrm>
            <a:off x="159123" y="1329616"/>
            <a:ext cx="11873753" cy="2044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BA76963-8C1C-4FC7-AD22-3232584D9DC6}"/>
              </a:ext>
            </a:extLst>
          </p:cNvPr>
          <p:cNvSpPr txBox="1"/>
          <p:nvPr/>
        </p:nvSpPr>
        <p:spPr>
          <a:xfrm>
            <a:off x="10682428" y="1430428"/>
            <a:ext cx="1712794" cy="369332"/>
          </a:xfrm>
          <a:prstGeom prst="rect">
            <a:avLst/>
          </a:prstGeom>
          <a:noFill/>
        </p:spPr>
        <p:txBody>
          <a:bodyPr wrap="square" rtlCol="0">
            <a:spAutoFit/>
          </a:bodyPr>
          <a:lstStyle/>
          <a:p>
            <a:r>
              <a:rPr lang="en-US" dirty="0">
                <a:solidFill>
                  <a:srgbClr val="0070C0"/>
                </a:solidFill>
              </a:rPr>
              <a:t>Background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EC6AD5-583B-4F88-AAFD-5E3B277FE2A6}"/>
                  </a:ext>
                </a:extLst>
              </p:cNvPr>
              <p:cNvSpPr txBox="1"/>
              <p:nvPr/>
            </p:nvSpPr>
            <p:spPr>
              <a:xfrm>
                <a:off x="4760633" y="6209210"/>
                <a:ext cx="6821767" cy="391646"/>
              </a:xfrm>
              <a:prstGeom prst="rect">
                <a:avLst/>
              </a:prstGeom>
              <a:noFill/>
            </p:spPr>
            <p:txBody>
              <a:bodyPr wrap="square">
                <a:spAutoFit/>
              </a:bodyPr>
              <a:lstStyle/>
              <a:p>
                <a:r>
                  <a:rPr lang="en-US" dirty="0"/>
                  <a:t>MicroBooNE’s nominal MC (GENIE v3 tune) is used to determine </a:t>
                </a:r>
                <a14:m>
                  <m:oMath xmlns:m="http://schemas.openxmlformats.org/officeDocument/2006/math">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R</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oMath>
                </a14:m>
                <a:r>
                  <a:rPr lang="en-US" dirty="0"/>
                  <a:t>  </a:t>
                </a:r>
              </a:p>
            </p:txBody>
          </p:sp>
        </mc:Choice>
        <mc:Fallback xmlns="">
          <p:sp>
            <p:nvSpPr>
              <p:cNvPr id="36" name="TextBox 35">
                <a:extLst>
                  <a:ext uri="{FF2B5EF4-FFF2-40B4-BE49-F238E27FC236}">
                    <a16:creationId xmlns:a16="http://schemas.microsoft.com/office/drawing/2014/main" id="{51EC6AD5-583B-4F88-AAFD-5E3B277FE2A6}"/>
                  </a:ext>
                </a:extLst>
              </p:cNvPr>
              <p:cNvSpPr txBox="1">
                <a:spLocks noRot="1" noChangeAspect="1" noMove="1" noResize="1" noEditPoints="1" noAdjustHandles="1" noChangeArrowheads="1" noChangeShapeType="1" noTextEdit="1"/>
              </p:cNvSpPr>
              <p:nvPr/>
            </p:nvSpPr>
            <p:spPr>
              <a:xfrm>
                <a:off x="4760633" y="6209210"/>
                <a:ext cx="6821767" cy="391646"/>
              </a:xfrm>
              <a:prstGeom prst="rect">
                <a:avLst/>
              </a:prstGeom>
              <a:blipFill>
                <a:blip r:embed="rId10"/>
                <a:stretch>
                  <a:fillRect l="-557" t="-9677" b="-1935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0360A86-53D1-964A-9E4E-779271E3F219}"/>
              </a:ext>
            </a:extLst>
          </p:cNvPr>
          <p:cNvSpPr txBox="1"/>
          <p:nvPr/>
        </p:nvSpPr>
        <p:spPr>
          <a:xfrm>
            <a:off x="251222" y="6343020"/>
            <a:ext cx="4482107" cy="276999"/>
          </a:xfrm>
          <a:prstGeom prst="rect">
            <a:avLst/>
          </a:prstGeom>
          <a:noFill/>
        </p:spPr>
        <p:txBody>
          <a:bodyPr wrap="square" rtlCol="0">
            <a:spAutoFit/>
          </a:bodyPr>
          <a:lstStyle/>
          <a:p>
            <a:r>
              <a:rPr lang="en-US" sz="1200" dirty="0"/>
              <a:t>* Proper treatment of flux shape uncertainty: PhysRevD.102.113012</a:t>
            </a:r>
            <a:endParaRPr lang="en-US" sz="1200" dirty="0">
              <a:solidFill>
                <a:srgbClr val="FF0000"/>
              </a:solidFill>
            </a:endParaRPr>
          </a:p>
        </p:txBody>
      </p:sp>
      <p:sp>
        <p:nvSpPr>
          <p:cNvPr id="5" name="Date Placeholder 4">
            <a:extLst>
              <a:ext uri="{FF2B5EF4-FFF2-40B4-BE49-F238E27FC236}">
                <a16:creationId xmlns:a16="http://schemas.microsoft.com/office/drawing/2014/main" id="{F164EE61-48BD-7543-AC26-59917736332F}"/>
              </a:ext>
            </a:extLst>
          </p:cNvPr>
          <p:cNvSpPr>
            <a:spLocks noGrp="1"/>
          </p:cNvSpPr>
          <p:nvPr>
            <p:ph type="dt" sz="half" idx="10"/>
          </p:nvPr>
        </p:nvSpPr>
        <p:spPr/>
        <p:txBody>
          <a:bodyPr/>
          <a:lstStyle/>
          <a:p>
            <a:r>
              <a:rPr lang="en-US"/>
              <a:t>Wenqiang Gu</a:t>
            </a:r>
            <a:endParaRPr lang="en-US" dirty="0"/>
          </a:p>
        </p:txBody>
      </p:sp>
      <p:sp>
        <p:nvSpPr>
          <p:cNvPr id="6" name="TextBox 5">
            <a:extLst>
              <a:ext uri="{FF2B5EF4-FFF2-40B4-BE49-F238E27FC236}">
                <a16:creationId xmlns:a16="http://schemas.microsoft.com/office/drawing/2014/main" id="{308643A3-72DA-0941-8021-B24F2D4D4C7F}"/>
              </a:ext>
            </a:extLst>
          </p:cNvPr>
          <p:cNvSpPr txBox="1"/>
          <p:nvPr/>
        </p:nvSpPr>
        <p:spPr>
          <a:xfrm>
            <a:off x="185530" y="4267200"/>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32435E62-9840-EB4E-B1AF-6E5A948CF213}"/>
              </a:ext>
            </a:extLst>
          </p:cNvPr>
          <p:cNvSpPr>
            <a:spLocks noGrp="1"/>
          </p:cNvSpPr>
          <p:nvPr>
            <p:ph type="sldNum" sz="quarter" idx="12"/>
          </p:nvPr>
        </p:nvSpPr>
        <p:spPr/>
        <p:txBody>
          <a:bodyPr/>
          <a:lstStyle/>
          <a:p>
            <a:fld id="{A57F9112-1840-42A5-8E86-90BE042C0880}" type="slidenum">
              <a:rPr lang="en-US" smtClean="0"/>
              <a:pPr/>
              <a:t>26</a:t>
            </a:fld>
            <a:endParaRPr lang="en-US" dirty="0"/>
          </a:p>
        </p:txBody>
      </p:sp>
    </p:spTree>
    <p:extLst>
      <p:ext uri="{BB962C8B-B14F-4D97-AF65-F5344CB8AC3E}">
        <p14:creationId xmlns:p14="http://schemas.microsoft.com/office/powerpoint/2010/main" val="3334568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D2A0-EC7C-4CC9-8B8C-C3363B85B27E}"/>
              </a:ext>
            </a:extLst>
          </p:cNvPr>
          <p:cNvSpPr>
            <a:spLocks noGrp="1"/>
          </p:cNvSpPr>
          <p:nvPr>
            <p:ph type="title"/>
          </p:nvPr>
        </p:nvSpPr>
        <p:spPr/>
        <p:txBody>
          <a:bodyPr>
            <a:normAutofit/>
          </a:bodyPr>
          <a:lstStyle/>
          <a:p>
            <a:r>
              <a:rPr lang="en-US"/>
              <a:t>0p/Np separation in </a:t>
            </a:r>
            <a:r>
              <a:rPr lang="el-GR"/>
              <a:t>ν</a:t>
            </a:r>
            <a:r>
              <a:rPr lang="el-GR" baseline="-25000"/>
              <a:t>µ</a:t>
            </a:r>
            <a:r>
              <a:rPr lang="en-US"/>
              <a:t>CC</a:t>
            </a:r>
          </a:p>
        </p:txBody>
      </p:sp>
      <p:pic>
        <p:nvPicPr>
          <p:cNvPr id="7" name="Content Placeholder 6">
            <a:extLst>
              <a:ext uri="{FF2B5EF4-FFF2-40B4-BE49-F238E27FC236}">
                <a16:creationId xmlns:a16="http://schemas.microsoft.com/office/drawing/2014/main" id="{3C2C8E59-D519-4336-9AB0-A2672DBB0A02}"/>
              </a:ext>
            </a:extLst>
          </p:cNvPr>
          <p:cNvPicPr>
            <a:picLocks noGrp="1" noChangeAspect="1"/>
          </p:cNvPicPr>
          <p:nvPr>
            <p:ph sz="half" idx="1"/>
          </p:nvPr>
        </p:nvPicPr>
        <p:blipFill>
          <a:blip r:embed="rId2"/>
          <a:stretch>
            <a:fillRect/>
          </a:stretch>
        </p:blipFill>
        <p:spPr>
          <a:xfrm>
            <a:off x="609600" y="1745222"/>
            <a:ext cx="5384800" cy="4235918"/>
          </a:xfrm>
          <a:prstGeom prst="rect">
            <a:avLst/>
          </a:prstGeom>
        </p:spPr>
      </p:pic>
      <p:pic>
        <p:nvPicPr>
          <p:cNvPr id="8" name="Content Placeholder 7">
            <a:extLst>
              <a:ext uri="{FF2B5EF4-FFF2-40B4-BE49-F238E27FC236}">
                <a16:creationId xmlns:a16="http://schemas.microsoft.com/office/drawing/2014/main" id="{5B37C42E-22E4-487A-99C0-261898F1C337}"/>
              </a:ext>
            </a:extLst>
          </p:cNvPr>
          <p:cNvPicPr>
            <a:picLocks noGrp="1" noChangeAspect="1"/>
          </p:cNvPicPr>
          <p:nvPr>
            <p:ph sz="half" idx="2"/>
          </p:nvPr>
        </p:nvPicPr>
        <p:blipFill>
          <a:blip r:embed="rId3"/>
          <a:stretch>
            <a:fillRect/>
          </a:stretch>
        </p:blipFill>
        <p:spPr>
          <a:xfrm>
            <a:off x="6197600" y="1613467"/>
            <a:ext cx="5384800" cy="4499428"/>
          </a:xfrm>
          <a:prstGeom prst="rect">
            <a:avLst/>
          </a:prstGeom>
        </p:spPr>
      </p:pic>
      <p:sp>
        <p:nvSpPr>
          <p:cNvPr id="5" name="Footer Placeholder 4">
            <a:extLst>
              <a:ext uri="{FF2B5EF4-FFF2-40B4-BE49-F238E27FC236}">
                <a16:creationId xmlns:a16="http://schemas.microsoft.com/office/drawing/2014/main" id="{BC9A680C-52C2-435F-A4F3-E2618F1A5D71}"/>
              </a:ext>
            </a:extLst>
          </p:cNvPr>
          <p:cNvSpPr>
            <a:spLocks noGrp="1"/>
          </p:cNvSpPr>
          <p:nvPr>
            <p:ph type="ftr" sz="quarter" idx="11"/>
          </p:nvPr>
        </p:nvSpPr>
        <p:spPr/>
        <p:txBody>
          <a:bodyPr/>
          <a:lstStyle/>
          <a:p>
            <a:r>
              <a:rPr lang="en-US"/>
              <a:t>Brookhaven Forum 2021</a:t>
            </a:r>
          </a:p>
        </p:txBody>
      </p:sp>
      <p:sp>
        <p:nvSpPr>
          <p:cNvPr id="3" name="Date Placeholder 2">
            <a:extLst>
              <a:ext uri="{FF2B5EF4-FFF2-40B4-BE49-F238E27FC236}">
                <a16:creationId xmlns:a16="http://schemas.microsoft.com/office/drawing/2014/main" id="{DF35927E-2234-4B49-B65B-F0349213D199}"/>
              </a:ext>
            </a:extLst>
          </p:cNvPr>
          <p:cNvSpPr>
            <a:spLocks noGrp="1"/>
          </p:cNvSpPr>
          <p:nvPr>
            <p:ph type="dt" sz="half" idx="10"/>
          </p:nvPr>
        </p:nvSpPr>
        <p:spPr/>
        <p:txBody>
          <a:bodyPr/>
          <a:lstStyle/>
          <a:p>
            <a:r>
              <a:rPr lang="en-US"/>
              <a:t>Wenqiang Gu</a:t>
            </a:r>
          </a:p>
        </p:txBody>
      </p:sp>
      <p:sp>
        <p:nvSpPr>
          <p:cNvPr id="4" name="Slide Number Placeholder 3">
            <a:extLst>
              <a:ext uri="{FF2B5EF4-FFF2-40B4-BE49-F238E27FC236}">
                <a16:creationId xmlns:a16="http://schemas.microsoft.com/office/drawing/2014/main" id="{6CF602E7-6DF9-BC49-A25F-C3728DFF8BA3}"/>
              </a:ext>
            </a:extLst>
          </p:cNvPr>
          <p:cNvSpPr>
            <a:spLocks noGrp="1"/>
          </p:cNvSpPr>
          <p:nvPr>
            <p:ph type="sldNum" sz="quarter" idx="12"/>
          </p:nvPr>
        </p:nvSpPr>
        <p:spPr/>
        <p:txBody>
          <a:bodyPr/>
          <a:lstStyle/>
          <a:p>
            <a:fld id="{A57F9112-1840-42A5-8E86-90BE042C0880}" type="slidenum">
              <a:rPr lang="en-US" smtClean="0"/>
              <a:t>27</a:t>
            </a:fld>
            <a:endParaRPr lang="en-US"/>
          </a:p>
        </p:txBody>
      </p:sp>
    </p:spTree>
    <p:extLst>
      <p:ext uri="{BB962C8B-B14F-4D97-AF65-F5344CB8AC3E}">
        <p14:creationId xmlns:p14="http://schemas.microsoft.com/office/powerpoint/2010/main" val="1997654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8A00-F936-471B-BE2D-C2627D13B35C}"/>
              </a:ext>
            </a:extLst>
          </p:cNvPr>
          <p:cNvSpPr>
            <a:spLocks noGrp="1"/>
          </p:cNvSpPr>
          <p:nvPr>
            <p:ph type="title"/>
          </p:nvPr>
        </p:nvSpPr>
        <p:spPr/>
        <p:txBody>
          <a:bodyPr>
            <a:normAutofit/>
          </a:bodyPr>
          <a:lstStyle/>
          <a:p>
            <a:r>
              <a:rPr lang="en-US" dirty="0"/>
              <a:t>Model Comparison in High Dimension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23BCCA-C5BC-44EA-AC4D-360367C82A69}"/>
                  </a:ext>
                </a:extLst>
              </p:cNvPr>
              <p:cNvSpPr>
                <a:spLocks noGrp="1"/>
              </p:cNvSpPr>
              <p:nvPr>
                <p:ph idx="1"/>
              </p:nvPr>
            </p:nvSpPr>
            <p:spPr>
              <a:xfrm>
                <a:off x="612559" y="6048462"/>
                <a:ext cx="10972800" cy="540315"/>
              </a:xfrm>
            </p:spPr>
            <p:txBody>
              <a:bodyPr>
                <a:normAutofit fontScale="92500"/>
              </a:bodyPr>
              <a:lstStyle/>
              <a:p>
                <a:r>
                  <a:rPr lang="en-US" dirty="0">
                    <a:solidFill>
                      <a:srgbClr val="0000FF"/>
                    </a:solidFill>
                  </a:rPr>
                  <a:t>High-statistics </a:t>
                </a:r>
                <a14:m>
                  <m:oMath xmlns:m="http://schemas.openxmlformats.org/officeDocument/2006/math">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𝜈</m:t>
                        </m:r>
                      </m:e>
                      <m:sub>
                        <m:r>
                          <a:rPr lang="en-US" b="0" i="1" smtClean="0">
                            <a:solidFill>
                              <a:srgbClr val="0000FF"/>
                            </a:solidFill>
                            <a:latin typeface="Cambria Math" panose="02040503050406030204" pitchFamily="18" charset="0"/>
                          </a:rPr>
                          <m:t>𝜇</m:t>
                        </m:r>
                      </m:sub>
                    </m:sSub>
                  </m:oMath>
                </a14:m>
                <a:r>
                  <a:rPr lang="en-US" dirty="0">
                    <a:solidFill>
                      <a:srgbClr val="0000FF"/>
                    </a:solidFill>
                  </a:rPr>
                  <a:t>CC allows for multi-dimensional cross-section measurements</a:t>
                </a:r>
              </a:p>
            </p:txBody>
          </p:sp>
        </mc:Choice>
        <mc:Fallback xmlns="">
          <p:sp>
            <p:nvSpPr>
              <p:cNvPr id="3" name="Content Placeholder 2">
                <a:extLst>
                  <a:ext uri="{FF2B5EF4-FFF2-40B4-BE49-F238E27FC236}">
                    <a16:creationId xmlns:a16="http://schemas.microsoft.com/office/drawing/2014/main" id="{CE23BCCA-C5BC-44EA-AC4D-360367C82A69}"/>
                  </a:ext>
                </a:extLst>
              </p:cNvPr>
              <p:cNvSpPr>
                <a:spLocks noGrp="1" noRot="1" noChangeAspect="1" noMove="1" noResize="1" noEditPoints="1" noAdjustHandles="1" noChangeArrowheads="1" noChangeShapeType="1" noTextEdit="1"/>
              </p:cNvSpPr>
              <p:nvPr>
                <p:ph idx="1"/>
              </p:nvPr>
            </p:nvSpPr>
            <p:spPr>
              <a:xfrm>
                <a:off x="612559" y="6048462"/>
                <a:ext cx="10972800" cy="540315"/>
              </a:xfrm>
              <a:blipFill>
                <a:blip r:embed="rId3"/>
                <a:stretch>
                  <a:fillRect l="-833" t="-14607" b="-1460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B63C44D6-A1CB-4AD2-8ADC-C96716052825}"/>
              </a:ext>
            </a:extLst>
          </p:cNvPr>
          <p:cNvSpPr>
            <a:spLocks noGrp="1"/>
          </p:cNvSpPr>
          <p:nvPr>
            <p:ph type="ftr" sz="quarter" idx="11"/>
          </p:nvPr>
        </p:nvSpPr>
        <p:spPr/>
        <p:txBody>
          <a:bodyPr/>
          <a:lstStyle/>
          <a:p>
            <a:r>
              <a:rPr lang="en-US"/>
              <a:t>Brookhaven Forum 2021</a:t>
            </a:r>
            <a:endParaRPr lang="en-US" dirty="0"/>
          </a:p>
        </p:txBody>
      </p:sp>
      <p:pic>
        <p:nvPicPr>
          <p:cNvPr id="1026" name="Picture 2">
            <a:extLst>
              <a:ext uri="{FF2B5EF4-FFF2-40B4-BE49-F238E27FC236}">
                <a16:creationId xmlns:a16="http://schemas.microsoft.com/office/drawing/2014/main" id="{B241965A-5500-4879-B3D5-8087855E8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52" y="1028168"/>
            <a:ext cx="10976907" cy="43963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473517-780B-430E-A8C3-339057BF69FD}"/>
              </a:ext>
            </a:extLst>
          </p:cNvPr>
          <p:cNvSpPr/>
          <p:nvPr/>
        </p:nvSpPr>
        <p:spPr>
          <a:xfrm>
            <a:off x="5073396" y="5280997"/>
            <a:ext cx="479502" cy="16726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13F40A7-BDB0-429E-8C08-186B59C82D4C}"/>
              </a:ext>
            </a:extLst>
          </p:cNvPr>
          <p:cNvSpPr/>
          <p:nvPr/>
        </p:nvSpPr>
        <p:spPr>
          <a:xfrm>
            <a:off x="10906441" y="5284644"/>
            <a:ext cx="479502" cy="16726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0DD3C99-6923-4EFC-9FB7-1505A533B0D3}"/>
                  </a:ext>
                </a:extLst>
              </p:cNvPr>
              <p:cNvSpPr/>
              <p:nvPr/>
            </p:nvSpPr>
            <p:spPr>
              <a:xfrm>
                <a:off x="2027301" y="2614689"/>
                <a:ext cx="1182118" cy="646331"/>
              </a:xfrm>
              <a:prstGeom prst="rect">
                <a:avLst/>
              </a:prstGeom>
            </p:spPr>
            <p:txBody>
              <a:bodyPr wrap="none">
                <a:spAutoFit/>
              </a:bodyPr>
              <a:lstStyle/>
              <a:p>
                <a:r>
                  <a:rPr lang="en-US" sz="3600" dirty="0"/>
                  <a:t>1</a:t>
                </a:r>
                <a14:m>
                  <m:oMath xmlns:m="http://schemas.openxmlformats.org/officeDocument/2006/math">
                    <m:r>
                      <m:rPr>
                        <m:sty m:val="p"/>
                      </m:rPr>
                      <a:rPr lang="en-US" sz="3600" i="0">
                        <a:latin typeface="Cambria Math" panose="02040503050406030204" pitchFamily="18" charset="0"/>
                      </a:rPr>
                      <m:t>μ</m:t>
                    </m:r>
                  </m:oMath>
                </a14:m>
                <a:r>
                  <a:rPr lang="en-US" sz="3600" dirty="0"/>
                  <a:t>0</a:t>
                </a:r>
                <a14:m>
                  <m:oMath xmlns:m="http://schemas.openxmlformats.org/officeDocument/2006/math">
                    <m:r>
                      <m:rPr>
                        <m:sty m:val="p"/>
                      </m:rPr>
                      <a:rPr lang="en-US" sz="3600" i="0" dirty="0">
                        <a:latin typeface="Cambria Math" panose="02040503050406030204" pitchFamily="18" charset="0"/>
                      </a:rPr>
                      <m:t>p</m:t>
                    </m:r>
                  </m:oMath>
                </a14:m>
                <a:endParaRPr lang="en-US" sz="3600" dirty="0"/>
              </a:p>
            </p:txBody>
          </p:sp>
        </mc:Choice>
        <mc:Fallback xmlns="">
          <p:sp>
            <p:nvSpPr>
              <p:cNvPr id="8" name="Rectangle 7">
                <a:extLst>
                  <a:ext uri="{FF2B5EF4-FFF2-40B4-BE49-F238E27FC236}">
                    <a16:creationId xmlns:a16="http://schemas.microsoft.com/office/drawing/2014/main" id="{30DD3C99-6923-4EFC-9FB7-1505A533B0D3}"/>
                  </a:ext>
                </a:extLst>
              </p:cNvPr>
              <p:cNvSpPr>
                <a:spLocks noRot="1" noChangeAspect="1" noMove="1" noResize="1" noEditPoints="1" noAdjustHandles="1" noChangeArrowheads="1" noChangeShapeType="1" noTextEdit="1"/>
              </p:cNvSpPr>
              <p:nvPr/>
            </p:nvSpPr>
            <p:spPr>
              <a:xfrm>
                <a:off x="2027301" y="2614689"/>
                <a:ext cx="1182118" cy="646331"/>
              </a:xfrm>
              <a:prstGeom prst="rect">
                <a:avLst/>
              </a:prstGeom>
              <a:blipFill>
                <a:blip r:embed="rId5"/>
                <a:stretch>
                  <a:fillRect l="-16062" t="-15094"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70BB22B-3F42-4583-9808-0895161AFA82}"/>
                  </a:ext>
                </a:extLst>
              </p:cNvPr>
              <p:cNvSpPr/>
              <p:nvPr/>
            </p:nvSpPr>
            <p:spPr>
              <a:xfrm>
                <a:off x="7885510" y="2609825"/>
                <a:ext cx="1246239" cy="646331"/>
              </a:xfrm>
              <a:prstGeom prst="rect">
                <a:avLst/>
              </a:prstGeom>
            </p:spPr>
            <p:txBody>
              <a:bodyPr wrap="none">
                <a:spAutoFit/>
              </a:bodyPr>
              <a:lstStyle/>
              <a:p>
                <a:r>
                  <a:rPr lang="en-US" sz="3600" dirty="0"/>
                  <a:t>1</a:t>
                </a:r>
                <a14:m>
                  <m:oMath xmlns:m="http://schemas.openxmlformats.org/officeDocument/2006/math">
                    <m:r>
                      <m:rPr>
                        <m:sty m:val="p"/>
                      </m:rPr>
                      <a:rPr lang="en-US" sz="3600" i="0">
                        <a:latin typeface="Cambria Math" panose="02040503050406030204" pitchFamily="18" charset="0"/>
                      </a:rPr>
                      <m:t>μ</m:t>
                    </m:r>
                  </m:oMath>
                </a14:m>
                <a:r>
                  <a:rPr lang="en-US" sz="3600" dirty="0"/>
                  <a:t>N</a:t>
                </a:r>
                <a14:m>
                  <m:oMath xmlns:m="http://schemas.openxmlformats.org/officeDocument/2006/math">
                    <m:r>
                      <m:rPr>
                        <m:sty m:val="p"/>
                      </m:rPr>
                      <a:rPr lang="en-US" sz="3600" i="0" dirty="0">
                        <a:latin typeface="Cambria Math" panose="02040503050406030204" pitchFamily="18" charset="0"/>
                      </a:rPr>
                      <m:t>p</m:t>
                    </m:r>
                  </m:oMath>
                </a14:m>
                <a:endParaRPr lang="en-US" sz="3600" dirty="0"/>
              </a:p>
            </p:txBody>
          </p:sp>
        </mc:Choice>
        <mc:Fallback xmlns="">
          <p:sp>
            <p:nvSpPr>
              <p:cNvPr id="10" name="Rectangle 9">
                <a:extLst>
                  <a:ext uri="{FF2B5EF4-FFF2-40B4-BE49-F238E27FC236}">
                    <a16:creationId xmlns:a16="http://schemas.microsoft.com/office/drawing/2014/main" id="{E70BB22B-3F42-4583-9808-0895161AFA82}"/>
                  </a:ext>
                </a:extLst>
              </p:cNvPr>
              <p:cNvSpPr>
                <a:spLocks noRot="1" noChangeAspect="1" noMove="1" noResize="1" noEditPoints="1" noAdjustHandles="1" noChangeArrowheads="1" noChangeShapeType="1" noTextEdit="1"/>
              </p:cNvSpPr>
              <p:nvPr/>
            </p:nvSpPr>
            <p:spPr>
              <a:xfrm>
                <a:off x="7885510" y="2609825"/>
                <a:ext cx="1246239" cy="646331"/>
              </a:xfrm>
              <a:prstGeom prst="rect">
                <a:avLst/>
              </a:prstGeom>
              <a:blipFill>
                <a:blip r:embed="rId6"/>
                <a:stretch>
                  <a:fillRect l="-15196" t="-14151" b="-3490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F433128-CEB5-4399-A0A3-2DD8254BC357}"/>
              </a:ext>
            </a:extLst>
          </p:cNvPr>
          <p:cNvSpPr txBox="1"/>
          <p:nvPr/>
        </p:nvSpPr>
        <p:spPr>
          <a:xfrm>
            <a:off x="2097248" y="5525317"/>
            <a:ext cx="2097562" cy="461665"/>
          </a:xfrm>
          <a:prstGeom prst="rect">
            <a:avLst/>
          </a:prstGeom>
          <a:noFill/>
        </p:spPr>
        <p:txBody>
          <a:bodyPr wrap="square" rtlCol="0">
            <a:spAutoFit/>
          </a:bodyPr>
          <a:lstStyle/>
          <a:p>
            <a:r>
              <a:rPr lang="en-US" sz="2400" b="1" dirty="0"/>
              <a:t>Overall excess</a:t>
            </a:r>
          </a:p>
        </p:txBody>
      </p:sp>
      <p:sp>
        <p:nvSpPr>
          <p:cNvPr id="13" name="TextBox 12">
            <a:extLst>
              <a:ext uri="{FF2B5EF4-FFF2-40B4-BE49-F238E27FC236}">
                <a16:creationId xmlns:a16="http://schemas.microsoft.com/office/drawing/2014/main" id="{B6089069-DD02-4930-A8D7-55726B4F66F1}"/>
              </a:ext>
            </a:extLst>
          </p:cNvPr>
          <p:cNvSpPr txBox="1"/>
          <p:nvPr/>
        </p:nvSpPr>
        <p:spPr>
          <a:xfrm>
            <a:off x="7120890" y="5505442"/>
            <a:ext cx="4024189" cy="461665"/>
          </a:xfrm>
          <a:prstGeom prst="rect">
            <a:avLst/>
          </a:prstGeom>
          <a:noFill/>
        </p:spPr>
        <p:txBody>
          <a:bodyPr wrap="square" rtlCol="0">
            <a:spAutoFit/>
          </a:bodyPr>
          <a:lstStyle/>
          <a:p>
            <a:r>
              <a:rPr lang="en-US" sz="2400" b="1" dirty="0"/>
              <a:t>Deficit at muon forward angle</a:t>
            </a:r>
          </a:p>
        </p:txBody>
      </p:sp>
      <p:sp>
        <p:nvSpPr>
          <p:cNvPr id="12" name="Date Placeholder 11">
            <a:extLst>
              <a:ext uri="{FF2B5EF4-FFF2-40B4-BE49-F238E27FC236}">
                <a16:creationId xmlns:a16="http://schemas.microsoft.com/office/drawing/2014/main" id="{0451CB30-BA9D-E74B-96EE-E00B88427ED2}"/>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C238B1CF-8512-DD4D-942E-3B7D42B82A39}"/>
              </a:ext>
            </a:extLst>
          </p:cNvPr>
          <p:cNvSpPr>
            <a:spLocks noGrp="1"/>
          </p:cNvSpPr>
          <p:nvPr>
            <p:ph type="sldNum" sz="quarter" idx="12"/>
          </p:nvPr>
        </p:nvSpPr>
        <p:spPr/>
        <p:txBody>
          <a:bodyPr/>
          <a:lstStyle/>
          <a:p>
            <a:fld id="{A57F9112-1840-42A5-8E86-90BE042C0880}" type="slidenum">
              <a:rPr lang="en-US" smtClean="0"/>
              <a:pPr/>
              <a:t>28</a:t>
            </a:fld>
            <a:endParaRPr lang="en-US" dirty="0"/>
          </a:p>
        </p:txBody>
      </p:sp>
    </p:spTree>
    <p:extLst>
      <p:ext uri="{BB962C8B-B14F-4D97-AF65-F5344CB8AC3E}">
        <p14:creationId xmlns:p14="http://schemas.microsoft.com/office/powerpoint/2010/main" val="3010822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94B3-8C8A-4011-875C-AB7CF8371A71}"/>
              </a:ext>
            </a:extLst>
          </p:cNvPr>
          <p:cNvSpPr>
            <a:spLocks noGrp="1"/>
          </p:cNvSpPr>
          <p:nvPr>
            <p:ph type="title"/>
          </p:nvPr>
        </p:nvSpPr>
        <p:spPr/>
        <p:txBody>
          <a:bodyPr/>
          <a:lstStyle/>
          <a:p>
            <a:r>
              <a:rPr lang="en-US" dirty="0"/>
              <a:t>Procedure Validation with Simulated Data</a:t>
            </a:r>
          </a:p>
        </p:txBody>
      </p:sp>
      <p:sp>
        <p:nvSpPr>
          <p:cNvPr id="3" name="Content Placeholder 2">
            <a:extLst>
              <a:ext uri="{FF2B5EF4-FFF2-40B4-BE49-F238E27FC236}">
                <a16:creationId xmlns:a16="http://schemas.microsoft.com/office/drawing/2014/main" id="{3417D6A1-E133-4791-AC68-C69DC5B66AFE}"/>
              </a:ext>
            </a:extLst>
          </p:cNvPr>
          <p:cNvSpPr>
            <a:spLocks noGrp="1"/>
          </p:cNvSpPr>
          <p:nvPr>
            <p:ph idx="1"/>
          </p:nvPr>
        </p:nvSpPr>
        <p:spPr>
          <a:xfrm>
            <a:off x="612559" y="4636838"/>
            <a:ext cx="10972800" cy="1958315"/>
          </a:xfrm>
        </p:spPr>
        <p:txBody>
          <a:bodyPr>
            <a:normAutofit/>
          </a:bodyPr>
          <a:lstStyle/>
          <a:p>
            <a:r>
              <a:rPr lang="en-US" dirty="0"/>
              <a:t>MicroBooNE’s nominal MC is used to extract the cross section from the “fake dataset” – same treatment as data</a:t>
            </a:r>
          </a:p>
          <a:p>
            <a:r>
              <a:rPr lang="en-US" dirty="0">
                <a:solidFill>
                  <a:srgbClr val="0070C0"/>
                </a:solidFill>
              </a:rPr>
              <a:t>Analyses of cross-section extraction from two simulated data sets justify the unfolding procedure</a:t>
            </a:r>
          </a:p>
          <a:p>
            <a:endParaRPr lang="en-US" dirty="0"/>
          </a:p>
        </p:txBody>
      </p:sp>
      <p:sp>
        <p:nvSpPr>
          <p:cNvPr id="5" name="Footer Placeholder 4">
            <a:extLst>
              <a:ext uri="{FF2B5EF4-FFF2-40B4-BE49-F238E27FC236}">
                <a16:creationId xmlns:a16="http://schemas.microsoft.com/office/drawing/2014/main" id="{A9A69EB1-88FA-49BA-9CB6-CC25004E018E}"/>
              </a:ext>
            </a:extLst>
          </p:cNvPr>
          <p:cNvSpPr>
            <a:spLocks noGrp="1"/>
          </p:cNvSpPr>
          <p:nvPr>
            <p:ph type="ftr" sz="quarter" idx="11"/>
          </p:nvPr>
        </p:nvSpPr>
        <p:spPr/>
        <p:txBody>
          <a:bodyPr/>
          <a:lstStyle/>
          <a:p>
            <a:r>
              <a:rPr lang="en-US"/>
              <a:t>Brookhaven Forum 2021</a:t>
            </a:r>
            <a:endParaRPr lang="en-US" dirty="0"/>
          </a:p>
        </p:txBody>
      </p:sp>
      <p:pic>
        <p:nvPicPr>
          <p:cNvPr id="10" name="Picture 9">
            <a:extLst>
              <a:ext uri="{FF2B5EF4-FFF2-40B4-BE49-F238E27FC236}">
                <a16:creationId xmlns:a16="http://schemas.microsoft.com/office/drawing/2014/main" id="{4FAAC2FA-FD53-472E-A439-7FA963019608}"/>
              </a:ext>
            </a:extLst>
          </p:cNvPr>
          <p:cNvPicPr>
            <a:picLocks noChangeAspect="1"/>
          </p:cNvPicPr>
          <p:nvPr/>
        </p:nvPicPr>
        <p:blipFill rotWithShape="1">
          <a:blip r:embed="rId2"/>
          <a:srcRect r="51108"/>
          <a:stretch/>
        </p:blipFill>
        <p:spPr>
          <a:xfrm>
            <a:off x="6832137" y="908962"/>
            <a:ext cx="4263334" cy="3590229"/>
          </a:xfrm>
          <a:prstGeom prst="rect">
            <a:avLst/>
          </a:prstGeom>
        </p:spPr>
      </p:pic>
      <p:pic>
        <p:nvPicPr>
          <p:cNvPr id="12" name="Picture 11">
            <a:extLst>
              <a:ext uri="{FF2B5EF4-FFF2-40B4-BE49-F238E27FC236}">
                <a16:creationId xmlns:a16="http://schemas.microsoft.com/office/drawing/2014/main" id="{FA44C57A-9EE4-4270-A6D0-61EB3AFBBF95}"/>
              </a:ext>
            </a:extLst>
          </p:cNvPr>
          <p:cNvPicPr>
            <a:picLocks noChangeAspect="1"/>
          </p:cNvPicPr>
          <p:nvPr/>
        </p:nvPicPr>
        <p:blipFill>
          <a:blip r:embed="rId3"/>
          <a:stretch>
            <a:fillRect/>
          </a:stretch>
        </p:blipFill>
        <p:spPr>
          <a:xfrm>
            <a:off x="1093216" y="908963"/>
            <a:ext cx="4266649" cy="3590229"/>
          </a:xfrm>
          <a:prstGeom prst="rect">
            <a:avLst/>
          </a:prstGeom>
        </p:spPr>
      </p:pic>
      <p:sp>
        <p:nvSpPr>
          <p:cNvPr id="9" name="Arrow: Right 8">
            <a:extLst>
              <a:ext uri="{FF2B5EF4-FFF2-40B4-BE49-F238E27FC236}">
                <a16:creationId xmlns:a16="http://schemas.microsoft.com/office/drawing/2014/main" id="{02D8FDDB-4743-4A71-95AA-D4C6FC3D8789}"/>
              </a:ext>
            </a:extLst>
          </p:cNvPr>
          <p:cNvSpPr/>
          <p:nvPr/>
        </p:nvSpPr>
        <p:spPr>
          <a:xfrm rot="10800000">
            <a:off x="5082705" y="1601773"/>
            <a:ext cx="322729" cy="284786"/>
          </a:xfrm>
          <a:prstGeom prst="rightArrow">
            <a:avLst/>
          </a:prstGeom>
          <a:solidFill>
            <a:srgbClr val="008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0E37B0B-B6F4-47A3-85CC-D57B255A37A7}"/>
              </a:ext>
            </a:extLst>
          </p:cNvPr>
          <p:cNvSpPr txBox="1"/>
          <p:nvPr/>
        </p:nvSpPr>
        <p:spPr>
          <a:xfrm>
            <a:off x="5433220" y="1420999"/>
            <a:ext cx="932611" cy="646331"/>
          </a:xfrm>
          <a:prstGeom prst="rect">
            <a:avLst/>
          </a:prstGeom>
          <a:noFill/>
        </p:spPr>
        <p:txBody>
          <a:bodyPr wrap="square" rtlCol="0">
            <a:spAutoFit/>
          </a:bodyPr>
          <a:lstStyle/>
          <a:p>
            <a:r>
              <a:rPr lang="en-US" dirty="0">
                <a:solidFill>
                  <a:srgbClr val="0083E6"/>
                </a:solidFill>
              </a:rPr>
              <a:t>True Model</a:t>
            </a:r>
          </a:p>
        </p:txBody>
      </p:sp>
      <p:sp>
        <p:nvSpPr>
          <p:cNvPr id="14" name="Arrow: Right 13">
            <a:extLst>
              <a:ext uri="{FF2B5EF4-FFF2-40B4-BE49-F238E27FC236}">
                <a16:creationId xmlns:a16="http://schemas.microsoft.com/office/drawing/2014/main" id="{F06621DC-C9C0-4C97-A635-84D8D1CAC5E4}"/>
              </a:ext>
            </a:extLst>
          </p:cNvPr>
          <p:cNvSpPr/>
          <p:nvPr/>
        </p:nvSpPr>
        <p:spPr>
          <a:xfrm rot="10800000">
            <a:off x="10744956" y="1278608"/>
            <a:ext cx="322729" cy="284786"/>
          </a:xfrm>
          <a:prstGeom prst="rightArrow">
            <a:avLst/>
          </a:prstGeom>
          <a:solidFill>
            <a:srgbClr val="008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B866887-6F9A-4338-AFAD-34C2854AEF65}"/>
              </a:ext>
            </a:extLst>
          </p:cNvPr>
          <p:cNvSpPr txBox="1"/>
          <p:nvPr/>
        </p:nvSpPr>
        <p:spPr>
          <a:xfrm>
            <a:off x="11095471" y="1097834"/>
            <a:ext cx="932611" cy="646331"/>
          </a:xfrm>
          <a:prstGeom prst="rect">
            <a:avLst/>
          </a:prstGeom>
          <a:noFill/>
        </p:spPr>
        <p:txBody>
          <a:bodyPr wrap="square" rtlCol="0">
            <a:spAutoFit/>
          </a:bodyPr>
          <a:lstStyle/>
          <a:p>
            <a:r>
              <a:rPr lang="en-US" dirty="0">
                <a:solidFill>
                  <a:srgbClr val="0083E6"/>
                </a:solidFill>
              </a:rPr>
              <a:t>True Model</a:t>
            </a:r>
          </a:p>
        </p:txBody>
      </p:sp>
      <p:sp>
        <p:nvSpPr>
          <p:cNvPr id="7" name="Date Placeholder 6">
            <a:extLst>
              <a:ext uri="{FF2B5EF4-FFF2-40B4-BE49-F238E27FC236}">
                <a16:creationId xmlns:a16="http://schemas.microsoft.com/office/drawing/2014/main" id="{4DDA57E3-98AA-C446-AE7C-F47DC62D4000}"/>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363E5BC1-951B-E94B-AD58-CD8BBF7D132B}"/>
              </a:ext>
            </a:extLst>
          </p:cNvPr>
          <p:cNvSpPr>
            <a:spLocks noGrp="1"/>
          </p:cNvSpPr>
          <p:nvPr>
            <p:ph type="sldNum" sz="quarter" idx="12"/>
          </p:nvPr>
        </p:nvSpPr>
        <p:spPr/>
        <p:txBody>
          <a:bodyPr/>
          <a:lstStyle/>
          <a:p>
            <a:fld id="{A57F9112-1840-42A5-8E86-90BE042C0880}" type="slidenum">
              <a:rPr lang="en-US" smtClean="0"/>
              <a:pPr/>
              <a:t>29</a:t>
            </a:fld>
            <a:endParaRPr lang="en-US" dirty="0"/>
          </a:p>
        </p:txBody>
      </p:sp>
    </p:spTree>
    <p:extLst>
      <p:ext uri="{BB962C8B-B14F-4D97-AF65-F5344CB8AC3E}">
        <p14:creationId xmlns:p14="http://schemas.microsoft.com/office/powerpoint/2010/main" val="2426739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57E019-D15C-4A07-9DA5-0CF8D94FD9A3}"/>
              </a:ext>
            </a:extLst>
          </p:cNvPr>
          <p:cNvPicPr>
            <a:picLocks noChangeAspect="1"/>
          </p:cNvPicPr>
          <p:nvPr/>
        </p:nvPicPr>
        <p:blipFill rotWithShape="1">
          <a:blip r:embed="rId3"/>
          <a:srcRect t="3155"/>
          <a:stretch/>
        </p:blipFill>
        <p:spPr>
          <a:xfrm>
            <a:off x="913608" y="919762"/>
            <a:ext cx="5863905" cy="393795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sz="3600" dirty="0"/>
                  <a:t>Measurements of Inclusive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𝜈</m:t>
                        </m:r>
                      </m:e>
                      <m:sub>
                        <m:r>
                          <a:rPr lang="en-US" sz="3600" b="0" i="1" smtClean="0">
                            <a:latin typeface="Cambria Math" panose="02040503050406030204" pitchFamily="18" charset="0"/>
                          </a:rPr>
                          <m:t>𝜇</m:t>
                        </m:r>
                      </m:sub>
                    </m:sSub>
                  </m:oMath>
                </a14:m>
                <a:r>
                  <a:rPr lang="en-US" sz="3600" dirty="0"/>
                  <a:t>Charged-Current (CC) Cross Section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86" t="-8929" b="-12500"/>
                </a:stretch>
              </a:blipFill>
            </p:spPr>
            <p:txBody>
              <a:bodyPr/>
              <a:lstStyle/>
              <a:p>
                <a:r>
                  <a:rPr lang="en-US">
                    <a:noFill/>
                  </a:rPr>
                  <a:t> </a:t>
                </a:r>
              </a:p>
            </p:txBody>
          </p:sp>
        </mc:Fallback>
      </mc:AlternateContent>
      <p:sp>
        <p:nvSpPr>
          <p:cNvPr id="7" name="Footer Placeholder 6"/>
          <p:cNvSpPr>
            <a:spLocks noGrp="1"/>
          </p:cNvSpPr>
          <p:nvPr>
            <p:ph type="ftr" sz="quarter" idx="11"/>
          </p:nvPr>
        </p:nvSpPr>
        <p:spPr/>
        <p:txBody>
          <a:bodyPr/>
          <a:lstStyle/>
          <a:p>
            <a:r>
              <a:rPr lang="en-US"/>
              <a:t>Brookhaven Forum 2021</a:t>
            </a:r>
          </a:p>
        </p:txBody>
      </p:sp>
      <p:sp>
        <p:nvSpPr>
          <p:cNvPr id="14" name="Rectangle 13"/>
          <p:cNvSpPr/>
          <p:nvPr/>
        </p:nvSpPr>
        <p:spPr>
          <a:xfrm>
            <a:off x="523780" y="4753113"/>
            <a:ext cx="10892043" cy="1938992"/>
          </a:xfrm>
          <a:prstGeom prst="rect">
            <a:avLst/>
          </a:prstGeom>
        </p:spPr>
        <p:txBody>
          <a:bodyPr wrap="square">
            <a:spAutoFit/>
          </a:bodyPr>
          <a:lstStyle/>
          <a:p>
            <a:pPr marL="342900" indent="-342900">
              <a:buFont typeface="Arial" panose="020B0604020202020204" pitchFamily="34" charset="0"/>
              <a:buChar char="•"/>
            </a:pPr>
            <a:r>
              <a:rPr lang="en-US" sz="2400" dirty="0"/>
              <a:t>One of the most important systematics for precision accelerator neutrino oscillation measurement</a:t>
            </a:r>
          </a:p>
          <a:p>
            <a:pPr marL="342900" indent="-342900">
              <a:buFont typeface="Arial" panose="020B0604020202020204" pitchFamily="34" charset="0"/>
              <a:buChar char="•"/>
            </a:pPr>
            <a:r>
              <a:rPr lang="en-US" sz="2400" b="1" dirty="0"/>
              <a:t>Energy-dependent</a:t>
            </a:r>
            <a:r>
              <a:rPr lang="en-US" sz="2400" dirty="0"/>
              <a:t> inclusive cross section is a good test of overall modeling of all the interaction processes, and form a good basis for the study of various exclusive interaction processes</a:t>
            </a:r>
          </a:p>
        </p:txBody>
      </p:sp>
      <p:pic>
        <p:nvPicPr>
          <p:cNvPr id="1026" name="Picture 2" descr="Neutrino fluxes for different experiments &#10;Energy distribution ot neutrino fluxes &#10;Present to Future: T2K, MicroBooNE, Nova, MINERvA, &#10;Hyper-Kamiokande, DUNE &#10;o &#10;1 &#10;o T. Katori and M. &#10;— T2K/Hyper-K &#10;— MicroB00NE/SBND &#10;— MINERvA (ME) &#10;— NOvA &#10;— DUNE &#10;2 &#10;3 &#10;Martini, J.Phys. G45 (2018) 013001 &#10;6 ">
            <a:extLst>
              <a:ext uri="{FF2B5EF4-FFF2-40B4-BE49-F238E27FC236}">
                <a16:creationId xmlns:a16="http://schemas.microsoft.com/office/drawing/2014/main" id="{9DA0D5DA-5FBE-4F17-9899-C18608F64F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336" t="27154" r="12380"/>
          <a:stretch/>
        </p:blipFill>
        <p:spPr bwMode="auto">
          <a:xfrm>
            <a:off x="7325779" y="1135391"/>
            <a:ext cx="3770181" cy="28180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792068" y="4112772"/>
            <a:ext cx="2722664" cy="523220"/>
          </a:xfrm>
          <a:prstGeom prst="rect">
            <a:avLst/>
          </a:prstGeom>
          <a:noFill/>
        </p:spPr>
        <p:txBody>
          <a:bodyPr wrap="square" rtlCol="0">
            <a:spAutoFit/>
          </a:bodyPr>
          <a:lstStyle/>
          <a:p>
            <a:r>
              <a:rPr lang="en-US" sz="1400" b="1" i="1" dirty="0">
                <a:solidFill>
                  <a:srgbClr val="0070C0"/>
                </a:solidFill>
              </a:rPr>
              <a:t>Review of Particle Physics</a:t>
            </a:r>
          </a:p>
          <a:p>
            <a:r>
              <a:rPr lang="en-US" sz="1400" b="1" i="1" dirty="0">
                <a:solidFill>
                  <a:srgbClr val="0070C0"/>
                </a:solidFill>
              </a:rPr>
              <a:t>PDG, PTEP 2020 (2020) 8, 083C01</a:t>
            </a:r>
          </a:p>
        </p:txBody>
      </p:sp>
      <p:sp>
        <p:nvSpPr>
          <p:cNvPr id="6" name="TextBox 5">
            <a:extLst>
              <a:ext uri="{FF2B5EF4-FFF2-40B4-BE49-F238E27FC236}">
                <a16:creationId xmlns:a16="http://schemas.microsoft.com/office/drawing/2014/main" id="{E7AB82EA-FFBD-46D3-8EBA-C8FDB72D5B56}"/>
              </a:ext>
            </a:extLst>
          </p:cNvPr>
          <p:cNvSpPr txBox="1"/>
          <p:nvPr/>
        </p:nvSpPr>
        <p:spPr>
          <a:xfrm>
            <a:off x="4832647" y="2467458"/>
            <a:ext cx="1261872" cy="261610"/>
          </a:xfrm>
          <a:prstGeom prst="rect">
            <a:avLst/>
          </a:prstGeom>
          <a:noFill/>
        </p:spPr>
        <p:txBody>
          <a:bodyPr wrap="square" rtlCol="0">
            <a:spAutoFit/>
          </a:bodyPr>
          <a:lstStyle/>
          <a:p>
            <a:r>
              <a:rPr lang="en-US" sz="1100" dirty="0">
                <a:solidFill>
                  <a:schemeClr val="accent2"/>
                </a:solidFill>
                <a:latin typeface="Gill Sans MT" panose="020B0502020104020203" pitchFamily="34" charset="0"/>
              </a:rPr>
              <a:t>(v2 based)</a:t>
            </a:r>
          </a:p>
        </p:txBody>
      </p:sp>
      <p:sp>
        <p:nvSpPr>
          <p:cNvPr id="3" name="Date Placeholder 2">
            <a:extLst>
              <a:ext uri="{FF2B5EF4-FFF2-40B4-BE49-F238E27FC236}">
                <a16:creationId xmlns:a16="http://schemas.microsoft.com/office/drawing/2014/main" id="{0E4CD268-5BA5-8345-A57F-CA041C57F73D}"/>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AAD8A840-7BF6-B949-86CC-D6EAC7E4F615}"/>
              </a:ext>
            </a:extLst>
          </p:cNvPr>
          <p:cNvSpPr>
            <a:spLocks noGrp="1"/>
          </p:cNvSpPr>
          <p:nvPr>
            <p:ph type="sldNum" sz="quarter" idx="12"/>
          </p:nvPr>
        </p:nvSpPr>
        <p:spPr/>
        <p:txBody>
          <a:bodyPr/>
          <a:lstStyle/>
          <a:p>
            <a:fld id="{A57F9112-1840-42A5-8E86-90BE042C0880}" type="slidenum">
              <a:rPr lang="en-US" smtClean="0"/>
              <a:pPr/>
              <a:t>3</a:t>
            </a:fld>
            <a:endParaRPr lang="en-US" dirty="0"/>
          </a:p>
        </p:txBody>
      </p:sp>
    </p:spTree>
    <p:extLst>
      <p:ext uri="{BB962C8B-B14F-4D97-AF65-F5344CB8AC3E}">
        <p14:creationId xmlns:p14="http://schemas.microsoft.com/office/powerpoint/2010/main" val="781446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94B3-8C8A-4011-875C-AB7CF8371A71}"/>
              </a:ext>
            </a:extLst>
          </p:cNvPr>
          <p:cNvSpPr>
            <a:spLocks noGrp="1"/>
          </p:cNvSpPr>
          <p:nvPr>
            <p:ph type="title"/>
          </p:nvPr>
        </p:nvSpPr>
        <p:spPr/>
        <p:txBody>
          <a:bodyPr/>
          <a:lstStyle/>
          <a:p>
            <a:r>
              <a:rPr lang="en-US" dirty="0"/>
              <a:t>Validation with Simulated Data</a:t>
            </a:r>
          </a:p>
        </p:txBody>
      </p:sp>
      <p:sp>
        <p:nvSpPr>
          <p:cNvPr id="3" name="Content Placeholder 2">
            <a:extLst>
              <a:ext uri="{FF2B5EF4-FFF2-40B4-BE49-F238E27FC236}">
                <a16:creationId xmlns:a16="http://schemas.microsoft.com/office/drawing/2014/main" id="{3417D6A1-E133-4791-AC68-C69DC5B66AFE}"/>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A9A69EB1-88FA-49BA-9CB6-CC25004E018E}"/>
              </a:ext>
            </a:extLst>
          </p:cNvPr>
          <p:cNvSpPr>
            <a:spLocks noGrp="1"/>
          </p:cNvSpPr>
          <p:nvPr>
            <p:ph type="ftr" sz="quarter" idx="11"/>
          </p:nvPr>
        </p:nvSpPr>
        <p:spPr/>
        <p:txBody>
          <a:bodyPr/>
          <a:lstStyle/>
          <a:p>
            <a:r>
              <a:rPr lang="en-US"/>
              <a:t>Brookhaven Forum 2021</a:t>
            </a:r>
            <a:endParaRPr lang="en-US" dirty="0"/>
          </a:p>
        </p:txBody>
      </p:sp>
      <p:pic>
        <p:nvPicPr>
          <p:cNvPr id="8" name="Picture 7">
            <a:extLst>
              <a:ext uri="{FF2B5EF4-FFF2-40B4-BE49-F238E27FC236}">
                <a16:creationId xmlns:a16="http://schemas.microsoft.com/office/drawing/2014/main" id="{4F7268C9-8E8D-4267-965A-C33CF0F69B2C}"/>
              </a:ext>
            </a:extLst>
          </p:cNvPr>
          <p:cNvPicPr>
            <a:picLocks noChangeAspect="1"/>
          </p:cNvPicPr>
          <p:nvPr/>
        </p:nvPicPr>
        <p:blipFill rotWithShape="1">
          <a:blip r:embed="rId2"/>
          <a:srcRect l="50000"/>
          <a:stretch/>
        </p:blipFill>
        <p:spPr>
          <a:xfrm>
            <a:off x="6121736" y="1148468"/>
            <a:ext cx="5812221" cy="4944520"/>
          </a:xfrm>
          <a:prstGeom prst="rect">
            <a:avLst/>
          </a:prstGeom>
        </p:spPr>
      </p:pic>
      <p:pic>
        <p:nvPicPr>
          <p:cNvPr id="10" name="Picture 9">
            <a:extLst>
              <a:ext uri="{FF2B5EF4-FFF2-40B4-BE49-F238E27FC236}">
                <a16:creationId xmlns:a16="http://schemas.microsoft.com/office/drawing/2014/main" id="{4FAAC2FA-FD53-472E-A439-7FA963019608}"/>
              </a:ext>
            </a:extLst>
          </p:cNvPr>
          <p:cNvPicPr>
            <a:picLocks noChangeAspect="1"/>
          </p:cNvPicPr>
          <p:nvPr/>
        </p:nvPicPr>
        <p:blipFill rotWithShape="1">
          <a:blip r:embed="rId3"/>
          <a:srcRect l="50702"/>
          <a:stretch/>
        </p:blipFill>
        <p:spPr>
          <a:xfrm>
            <a:off x="0" y="1056443"/>
            <a:ext cx="6010436" cy="5019735"/>
          </a:xfrm>
          <a:prstGeom prst="rect">
            <a:avLst/>
          </a:prstGeom>
        </p:spPr>
      </p:pic>
      <p:sp>
        <p:nvSpPr>
          <p:cNvPr id="7" name="Date Placeholder 6">
            <a:extLst>
              <a:ext uri="{FF2B5EF4-FFF2-40B4-BE49-F238E27FC236}">
                <a16:creationId xmlns:a16="http://schemas.microsoft.com/office/drawing/2014/main" id="{61E156C9-E5DC-3243-90D4-DB68BCADEA83}"/>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8186EC26-DF71-9A42-97A4-844134809D03}"/>
              </a:ext>
            </a:extLst>
          </p:cNvPr>
          <p:cNvSpPr>
            <a:spLocks noGrp="1"/>
          </p:cNvSpPr>
          <p:nvPr>
            <p:ph type="sldNum" sz="quarter" idx="12"/>
          </p:nvPr>
        </p:nvSpPr>
        <p:spPr/>
        <p:txBody>
          <a:bodyPr/>
          <a:lstStyle/>
          <a:p>
            <a:fld id="{A57F9112-1840-42A5-8E86-90BE042C0880}" type="slidenum">
              <a:rPr lang="en-US" smtClean="0"/>
              <a:pPr/>
              <a:t>30</a:t>
            </a:fld>
            <a:endParaRPr lang="en-US" dirty="0"/>
          </a:p>
        </p:txBody>
      </p:sp>
    </p:spTree>
    <p:extLst>
      <p:ext uri="{BB962C8B-B14F-4D97-AF65-F5344CB8AC3E}">
        <p14:creationId xmlns:p14="http://schemas.microsoft.com/office/powerpoint/2010/main" val="1711665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103E-1DF8-45E2-A1D6-631CB6D366C2}"/>
              </a:ext>
            </a:extLst>
          </p:cNvPr>
          <p:cNvSpPr>
            <a:spLocks noGrp="1"/>
          </p:cNvSpPr>
          <p:nvPr>
            <p:ph type="title"/>
          </p:nvPr>
        </p:nvSpPr>
        <p:spPr>
          <a:xfrm>
            <a:off x="609600" y="-179363"/>
            <a:ext cx="10972800" cy="1143000"/>
          </a:xfrm>
        </p:spPr>
        <p:txBody>
          <a:bodyPr/>
          <a:lstStyle/>
          <a:p>
            <a:r>
              <a:rPr lang="el-GR"/>
              <a:t>ν</a:t>
            </a:r>
            <a:r>
              <a:rPr lang="el-GR" baseline="-25000"/>
              <a:t>µ</a:t>
            </a:r>
            <a:r>
              <a:rPr lang="en-US"/>
              <a:t>CC and </a:t>
            </a:r>
            <a:r>
              <a:rPr lang="el-GR"/>
              <a:t>ν</a:t>
            </a:r>
            <a:r>
              <a:rPr lang="en-US" baseline="-25000" err="1"/>
              <a:t>e</a:t>
            </a:r>
            <a:r>
              <a:rPr lang="en-US" err="1"/>
              <a:t>CC</a:t>
            </a:r>
            <a:r>
              <a:rPr lang="en-US"/>
              <a:t> Event Selection</a:t>
            </a:r>
          </a:p>
        </p:txBody>
      </p:sp>
      <p:sp>
        <p:nvSpPr>
          <p:cNvPr id="17" name="TextBox 16">
            <a:extLst>
              <a:ext uri="{FF2B5EF4-FFF2-40B4-BE49-F238E27FC236}">
                <a16:creationId xmlns:a16="http://schemas.microsoft.com/office/drawing/2014/main" id="{286AA994-FB96-40FE-9783-1BC6A98C9CFE}"/>
              </a:ext>
            </a:extLst>
          </p:cNvPr>
          <p:cNvSpPr txBox="1"/>
          <p:nvPr/>
        </p:nvSpPr>
        <p:spPr>
          <a:xfrm>
            <a:off x="6318596" y="4821841"/>
            <a:ext cx="5662608" cy="1200329"/>
          </a:xfrm>
          <a:prstGeom prst="rect">
            <a:avLst/>
          </a:prstGeom>
          <a:noFill/>
        </p:spPr>
        <p:txBody>
          <a:bodyPr wrap="square" rtlCol="0">
            <a:spAutoFit/>
          </a:bodyPr>
          <a:lstStyle/>
          <a:p>
            <a:pPr algn="ctr"/>
            <a:r>
              <a:rPr lang="en-US" sz="2400"/>
              <a:t>Efficiency:  46%    </a:t>
            </a:r>
            <a:br>
              <a:rPr lang="en-US" sz="2400"/>
            </a:br>
            <a:r>
              <a:rPr lang="en-US" sz="2400"/>
              <a:t>w.r.t to all </a:t>
            </a:r>
            <a:r>
              <a:rPr lang="el-GR" sz="2400"/>
              <a:t>ν</a:t>
            </a:r>
            <a:r>
              <a:rPr lang="en-US" sz="2400" baseline="-25000" err="1"/>
              <a:t>e</a:t>
            </a:r>
            <a:r>
              <a:rPr lang="en-US" sz="2400" err="1"/>
              <a:t>CC</a:t>
            </a:r>
            <a:r>
              <a:rPr lang="en-US" sz="2400"/>
              <a:t> w. vertex in fiducial volume</a:t>
            </a:r>
          </a:p>
          <a:p>
            <a:pPr algn="ctr"/>
            <a:r>
              <a:rPr lang="en-US" sz="2400"/>
              <a:t>Purity:  82% (</a:t>
            </a:r>
            <a:r>
              <a:rPr lang="en-US" sz="2400" b="1"/>
              <a:t>&gt;800 </a:t>
            </a:r>
            <a:r>
              <a:rPr lang="en-US" sz="2400"/>
              <a:t>improvement) </a:t>
            </a:r>
          </a:p>
        </p:txBody>
      </p:sp>
      <p:sp>
        <p:nvSpPr>
          <p:cNvPr id="18" name="TextBox 17">
            <a:extLst>
              <a:ext uri="{FF2B5EF4-FFF2-40B4-BE49-F238E27FC236}">
                <a16:creationId xmlns:a16="http://schemas.microsoft.com/office/drawing/2014/main" id="{B086B8BA-ED50-4000-A4EC-88163D37D528}"/>
              </a:ext>
            </a:extLst>
          </p:cNvPr>
          <p:cNvSpPr txBox="1"/>
          <p:nvPr/>
        </p:nvSpPr>
        <p:spPr>
          <a:xfrm>
            <a:off x="452927" y="4872024"/>
            <a:ext cx="5865669" cy="1200329"/>
          </a:xfrm>
          <a:prstGeom prst="rect">
            <a:avLst/>
          </a:prstGeom>
          <a:noFill/>
        </p:spPr>
        <p:txBody>
          <a:bodyPr wrap="square" rtlCol="0">
            <a:spAutoFit/>
          </a:bodyPr>
          <a:lstStyle/>
          <a:p>
            <a:pPr algn="ctr"/>
            <a:r>
              <a:rPr lang="en-US" sz="2400"/>
              <a:t>Efficiency:  68%    </a:t>
            </a:r>
            <a:br>
              <a:rPr lang="en-US" sz="2400"/>
            </a:br>
            <a:r>
              <a:rPr lang="en-US" sz="2400"/>
              <a:t>w.r.t to all </a:t>
            </a:r>
            <a:r>
              <a:rPr lang="el-GR" sz="2400"/>
              <a:t>ν</a:t>
            </a:r>
            <a:r>
              <a:rPr lang="el-GR" sz="2400" baseline="-25000"/>
              <a:t>µ</a:t>
            </a:r>
            <a:r>
              <a:rPr lang="en-US" sz="2400"/>
              <a:t>CC w. vertex in fiducial volume</a:t>
            </a:r>
          </a:p>
          <a:p>
            <a:pPr algn="ctr"/>
            <a:r>
              <a:rPr lang="en-US" sz="2400"/>
              <a:t>Purity:  92%  (</a:t>
            </a:r>
            <a:r>
              <a:rPr lang="en-US" sz="2400" b="1"/>
              <a:t>&gt;5 </a:t>
            </a:r>
            <a:r>
              <a:rPr lang="en-US" sz="2400"/>
              <a:t>improvement)</a:t>
            </a:r>
          </a:p>
        </p:txBody>
      </p:sp>
      <p:pic>
        <p:nvPicPr>
          <p:cNvPr id="24" name="Content Placeholder 23">
            <a:extLst>
              <a:ext uri="{FF2B5EF4-FFF2-40B4-BE49-F238E27FC236}">
                <a16:creationId xmlns:a16="http://schemas.microsoft.com/office/drawing/2014/main" id="{8F84ABDE-FEFE-4E71-8CFC-3E3286F98974}"/>
              </a:ext>
            </a:extLst>
          </p:cNvPr>
          <p:cNvPicPr>
            <a:picLocks noGrp="1" noChangeAspect="1"/>
          </p:cNvPicPr>
          <p:nvPr>
            <p:ph sz="half" idx="1"/>
          </p:nvPr>
        </p:nvPicPr>
        <p:blipFill>
          <a:blip r:embed="rId3"/>
          <a:stretch>
            <a:fillRect/>
          </a:stretch>
        </p:blipFill>
        <p:spPr>
          <a:xfrm>
            <a:off x="488604" y="963637"/>
            <a:ext cx="5384800" cy="3948853"/>
          </a:xfrm>
          <a:prstGeom prst="rect">
            <a:avLst/>
          </a:prstGeom>
        </p:spPr>
      </p:pic>
      <p:pic>
        <p:nvPicPr>
          <p:cNvPr id="23" name="Content Placeholder 22">
            <a:extLst>
              <a:ext uri="{FF2B5EF4-FFF2-40B4-BE49-F238E27FC236}">
                <a16:creationId xmlns:a16="http://schemas.microsoft.com/office/drawing/2014/main" id="{C4921975-6825-4128-B3C4-2EC94BD3ACC0}"/>
              </a:ext>
            </a:extLst>
          </p:cNvPr>
          <p:cNvPicPr>
            <a:picLocks noGrp="1" noChangeAspect="1"/>
          </p:cNvPicPr>
          <p:nvPr>
            <p:ph sz="half" idx="2"/>
          </p:nvPr>
        </p:nvPicPr>
        <p:blipFill>
          <a:blip r:embed="rId4"/>
          <a:stretch>
            <a:fillRect/>
          </a:stretch>
        </p:blipFill>
        <p:spPr>
          <a:xfrm>
            <a:off x="6318596" y="984187"/>
            <a:ext cx="5384800" cy="3862745"/>
          </a:xfrm>
          <a:prstGeom prst="rect">
            <a:avLst/>
          </a:prstGeom>
        </p:spPr>
      </p:pic>
      <p:sp>
        <p:nvSpPr>
          <p:cNvPr id="25" name="TextBox 24">
            <a:extLst>
              <a:ext uri="{FF2B5EF4-FFF2-40B4-BE49-F238E27FC236}">
                <a16:creationId xmlns:a16="http://schemas.microsoft.com/office/drawing/2014/main" id="{8CA98F7A-C6E8-4CEF-B920-341AAF09A83A}"/>
              </a:ext>
            </a:extLst>
          </p:cNvPr>
          <p:cNvSpPr txBox="1"/>
          <p:nvPr/>
        </p:nvSpPr>
        <p:spPr>
          <a:xfrm>
            <a:off x="274959" y="6221870"/>
            <a:ext cx="11784890" cy="461665"/>
          </a:xfrm>
          <a:prstGeom prst="rect">
            <a:avLst/>
          </a:prstGeom>
          <a:solidFill>
            <a:srgbClr val="FFFF00"/>
          </a:solidFill>
          <a:ln w="19050">
            <a:solidFill>
              <a:schemeClr val="tx1"/>
            </a:solidFill>
          </a:ln>
        </p:spPr>
        <p:txBody>
          <a:bodyPr wrap="square" rtlCol="0">
            <a:spAutoFit/>
          </a:bodyPr>
          <a:lstStyle/>
          <a:p>
            <a:r>
              <a:rPr lang="en-US" sz="2400"/>
              <a:t>As a near-surface detector, performance close to DUNE’s requirement in a wide energy range</a:t>
            </a:r>
          </a:p>
        </p:txBody>
      </p:sp>
      <p:pic>
        <p:nvPicPr>
          <p:cNvPr id="3" name="Picture 2">
            <a:extLst>
              <a:ext uri="{FF2B5EF4-FFF2-40B4-BE49-F238E27FC236}">
                <a16:creationId xmlns:a16="http://schemas.microsoft.com/office/drawing/2014/main" id="{03586BCD-A835-4950-9C31-2E6335292638}"/>
              </a:ext>
            </a:extLst>
          </p:cNvPr>
          <p:cNvPicPr>
            <a:picLocks noChangeAspect="1"/>
          </p:cNvPicPr>
          <p:nvPr/>
        </p:nvPicPr>
        <p:blipFill>
          <a:blip r:embed="rId5"/>
          <a:stretch>
            <a:fillRect/>
          </a:stretch>
        </p:blipFill>
        <p:spPr>
          <a:xfrm>
            <a:off x="6414690" y="963637"/>
            <a:ext cx="5128640" cy="3971409"/>
          </a:xfrm>
          <a:prstGeom prst="rect">
            <a:avLst/>
          </a:prstGeom>
        </p:spPr>
      </p:pic>
      <p:pic>
        <p:nvPicPr>
          <p:cNvPr id="4" name="Picture 3">
            <a:extLst>
              <a:ext uri="{FF2B5EF4-FFF2-40B4-BE49-F238E27FC236}">
                <a16:creationId xmlns:a16="http://schemas.microsoft.com/office/drawing/2014/main" id="{5A8DEC0D-B4BF-4C08-BF45-1CE70DEA900D}"/>
              </a:ext>
            </a:extLst>
          </p:cNvPr>
          <p:cNvPicPr>
            <a:picLocks noChangeAspect="1"/>
          </p:cNvPicPr>
          <p:nvPr/>
        </p:nvPicPr>
        <p:blipFill>
          <a:blip r:embed="rId6"/>
          <a:stretch>
            <a:fillRect/>
          </a:stretch>
        </p:blipFill>
        <p:spPr>
          <a:xfrm>
            <a:off x="549021" y="936295"/>
            <a:ext cx="5285015" cy="3993564"/>
          </a:xfrm>
          <a:prstGeom prst="rect">
            <a:avLst/>
          </a:prstGeom>
        </p:spPr>
      </p:pic>
      <p:sp>
        <p:nvSpPr>
          <p:cNvPr id="12" name="TextBox 11">
            <a:extLst>
              <a:ext uri="{FF2B5EF4-FFF2-40B4-BE49-F238E27FC236}">
                <a16:creationId xmlns:a16="http://schemas.microsoft.com/office/drawing/2014/main" id="{6C5CEDA2-48C9-4CB4-9F0F-47D6549AFBA7}"/>
              </a:ext>
            </a:extLst>
          </p:cNvPr>
          <p:cNvSpPr txBox="1"/>
          <p:nvPr/>
        </p:nvSpPr>
        <p:spPr>
          <a:xfrm>
            <a:off x="9535646" y="711407"/>
            <a:ext cx="6094878" cy="369332"/>
          </a:xfrm>
          <a:prstGeom prst="rect">
            <a:avLst/>
          </a:prstGeom>
          <a:noFill/>
        </p:spPr>
        <p:txBody>
          <a:bodyPr wrap="square">
            <a:spAutoFit/>
          </a:bodyPr>
          <a:lstStyle/>
          <a:p>
            <a:r>
              <a:rPr lang="en-US" sz="1800" u="sng">
                <a:solidFill>
                  <a:srgbClr val="0000FF"/>
                </a:solidFill>
                <a:effectLst/>
                <a:latin typeface="Times New Roman" panose="02020603050405020304" pitchFamily="18" charset="0"/>
                <a:ea typeface="SimSun" panose="02010600030101010101" pitchFamily="2" charset="-122"/>
                <a:cs typeface="QZEBX M+ CMB X 12"/>
                <a:hlinkClick r:id="rId7"/>
              </a:rPr>
              <a:t>arXiv:2110.13978</a:t>
            </a:r>
            <a:endParaRPr lang="en-US"/>
          </a:p>
        </p:txBody>
      </p:sp>
      <p:sp>
        <p:nvSpPr>
          <p:cNvPr id="7" name="Footer Placeholder 6">
            <a:extLst>
              <a:ext uri="{FF2B5EF4-FFF2-40B4-BE49-F238E27FC236}">
                <a16:creationId xmlns:a16="http://schemas.microsoft.com/office/drawing/2014/main" id="{BBDCDF41-0055-2C44-9C27-C4E6184DED07}"/>
              </a:ext>
            </a:extLst>
          </p:cNvPr>
          <p:cNvSpPr>
            <a:spLocks noGrp="1"/>
          </p:cNvSpPr>
          <p:nvPr>
            <p:ph type="ftr" sz="quarter" idx="11"/>
          </p:nvPr>
        </p:nvSpPr>
        <p:spPr/>
        <p:txBody>
          <a:bodyPr/>
          <a:lstStyle/>
          <a:p>
            <a:r>
              <a:rPr lang="en-US"/>
              <a:t>Brookhaven Forum 2021</a:t>
            </a:r>
          </a:p>
        </p:txBody>
      </p:sp>
      <p:sp>
        <p:nvSpPr>
          <p:cNvPr id="8" name="Date Placeholder 7">
            <a:extLst>
              <a:ext uri="{FF2B5EF4-FFF2-40B4-BE49-F238E27FC236}">
                <a16:creationId xmlns:a16="http://schemas.microsoft.com/office/drawing/2014/main" id="{41FD4001-E698-6E4D-9EF5-DAB059905A9D}"/>
              </a:ext>
            </a:extLst>
          </p:cNvPr>
          <p:cNvSpPr>
            <a:spLocks noGrp="1"/>
          </p:cNvSpPr>
          <p:nvPr>
            <p:ph type="dt" sz="half" idx="10"/>
          </p:nvPr>
        </p:nvSpPr>
        <p:spPr/>
        <p:txBody>
          <a:bodyPr/>
          <a:lstStyle/>
          <a:p>
            <a:r>
              <a:rPr lang="en-US"/>
              <a:t>Wenqiang Gu</a:t>
            </a:r>
          </a:p>
        </p:txBody>
      </p:sp>
      <p:sp>
        <p:nvSpPr>
          <p:cNvPr id="5" name="Slide Number Placeholder 4">
            <a:extLst>
              <a:ext uri="{FF2B5EF4-FFF2-40B4-BE49-F238E27FC236}">
                <a16:creationId xmlns:a16="http://schemas.microsoft.com/office/drawing/2014/main" id="{60D9FF9C-EBB1-C54B-BEE5-3C9F82339EC0}"/>
              </a:ext>
            </a:extLst>
          </p:cNvPr>
          <p:cNvSpPr>
            <a:spLocks noGrp="1"/>
          </p:cNvSpPr>
          <p:nvPr>
            <p:ph type="sldNum" sz="quarter" idx="12"/>
          </p:nvPr>
        </p:nvSpPr>
        <p:spPr/>
        <p:txBody>
          <a:bodyPr/>
          <a:lstStyle/>
          <a:p>
            <a:fld id="{A57F9112-1840-42A5-8E86-90BE042C0880}" type="slidenum">
              <a:rPr lang="en-US" smtClean="0"/>
              <a:t>31</a:t>
            </a:fld>
            <a:endParaRPr lang="en-US"/>
          </a:p>
        </p:txBody>
      </p:sp>
    </p:spTree>
    <p:extLst>
      <p:ext uri="{BB962C8B-B14F-4D97-AF65-F5344CB8AC3E}">
        <p14:creationId xmlns:p14="http://schemas.microsoft.com/office/powerpoint/2010/main" val="427056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BCFE5-626A-4ECA-A494-7FE4DF0B70E1}"/>
              </a:ext>
            </a:extLst>
          </p:cNvPr>
          <p:cNvSpPr>
            <a:spLocks noGrp="1"/>
          </p:cNvSpPr>
          <p:nvPr>
            <p:ph type="title"/>
          </p:nvPr>
        </p:nvSpPr>
        <p:spPr>
          <a:xfrm>
            <a:off x="609600" y="95826"/>
            <a:ext cx="10972800" cy="1143000"/>
          </a:xfrm>
        </p:spPr>
        <p:txBody>
          <a:bodyPr/>
          <a:lstStyle/>
          <a:p>
            <a:r>
              <a:rPr lang="en-US"/>
              <a:t>Neutrino Energy Reconstruction</a:t>
            </a:r>
          </a:p>
        </p:txBody>
      </p:sp>
      <p:sp>
        <p:nvSpPr>
          <p:cNvPr id="6" name="Content Placeholder 5">
            <a:extLst>
              <a:ext uri="{FF2B5EF4-FFF2-40B4-BE49-F238E27FC236}">
                <a16:creationId xmlns:a16="http://schemas.microsoft.com/office/drawing/2014/main" id="{A86B835A-E3A8-44B1-9D12-D18189B1B287}"/>
              </a:ext>
            </a:extLst>
          </p:cNvPr>
          <p:cNvSpPr>
            <a:spLocks noGrp="1"/>
          </p:cNvSpPr>
          <p:nvPr>
            <p:ph sz="half" idx="1"/>
          </p:nvPr>
        </p:nvSpPr>
        <p:spPr>
          <a:xfrm>
            <a:off x="56462" y="1416319"/>
            <a:ext cx="6323239" cy="3586514"/>
          </a:xfrm>
        </p:spPr>
        <p:txBody>
          <a:bodyPr>
            <a:normAutofit/>
          </a:bodyPr>
          <a:lstStyle/>
          <a:p>
            <a:r>
              <a:rPr lang="en-US" sz="2400"/>
              <a:t>Calorimetry energy reconstruction with particle mass and binding energy included </a:t>
            </a:r>
            <a:br>
              <a:rPr lang="en-US" sz="2400"/>
            </a:br>
            <a:r>
              <a:rPr lang="en-US" sz="2400"/>
              <a:t>if PID can be done</a:t>
            </a:r>
          </a:p>
          <a:p>
            <a:pPr lvl="1"/>
            <a:r>
              <a:rPr lang="en-US" sz="2000"/>
              <a:t>Track: Range, </a:t>
            </a:r>
            <a:r>
              <a:rPr lang="en-US" sz="2000" err="1"/>
              <a:t>dQ</a:t>
            </a:r>
            <a:r>
              <a:rPr lang="en-US" sz="2000"/>
              <a:t>/dx </a:t>
            </a:r>
            <a:r>
              <a:rPr lang="en-US" sz="2000">
                <a:sym typeface="Wingdings" panose="05000000000000000000" pitchFamily="2" charset="2"/>
              </a:rPr>
              <a:t> </a:t>
            </a:r>
            <a:r>
              <a:rPr lang="en-US" sz="2000" err="1">
                <a:sym typeface="Wingdings" panose="05000000000000000000" pitchFamily="2" charset="2"/>
              </a:rPr>
              <a:t>dE</a:t>
            </a:r>
            <a:r>
              <a:rPr lang="en-US" sz="2000">
                <a:sym typeface="Wingdings" panose="05000000000000000000" pitchFamily="2" charset="2"/>
              </a:rPr>
              <a:t>/dx correction</a:t>
            </a:r>
          </a:p>
          <a:p>
            <a:pPr lvl="2"/>
            <a:r>
              <a:rPr lang="en-US" sz="1600">
                <a:sym typeface="Wingdings" panose="05000000000000000000" pitchFamily="2" charset="2"/>
              </a:rPr>
              <a:t>Calibrated by stopped muons/protons</a:t>
            </a:r>
          </a:p>
          <a:p>
            <a:pPr lvl="1"/>
            <a:r>
              <a:rPr lang="en-US" sz="2000">
                <a:sym typeface="Wingdings" panose="05000000000000000000" pitchFamily="2" charset="2"/>
              </a:rPr>
              <a:t>EM shower:  scaling of charge</a:t>
            </a:r>
          </a:p>
          <a:p>
            <a:pPr lvl="2"/>
            <a:r>
              <a:rPr lang="en-US" sz="1600">
                <a:sym typeface="Wingdings" panose="05000000000000000000" pitchFamily="2" charset="2"/>
              </a:rPr>
              <a:t>Calibrated by π</a:t>
            </a:r>
            <a:r>
              <a:rPr lang="en-US" sz="1600" baseline="30000">
                <a:sym typeface="Wingdings" panose="05000000000000000000" pitchFamily="2" charset="2"/>
              </a:rPr>
              <a:t>0</a:t>
            </a:r>
            <a:r>
              <a:rPr lang="en-US" sz="1600">
                <a:sym typeface="Wingdings" panose="05000000000000000000" pitchFamily="2" charset="2"/>
              </a:rPr>
              <a:t> invariance mass</a:t>
            </a:r>
          </a:p>
          <a:p>
            <a:pPr lvl="2"/>
            <a:endParaRPr lang="en-US" sz="1600">
              <a:sym typeface="Wingdings" panose="05000000000000000000" pitchFamily="2" charset="2"/>
            </a:endParaRPr>
          </a:p>
          <a:p>
            <a:r>
              <a:rPr lang="en-US" sz="2400">
                <a:sym typeface="Wingdings" panose="05000000000000000000" pitchFamily="2" charset="2"/>
              </a:rPr>
              <a:t>Fully contained events</a:t>
            </a:r>
          </a:p>
          <a:p>
            <a:endParaRPr lang="en-US" sz="2400"/>
          </a:p>
        </p:txBody>
      </p:sp>
      <p:pic>
        <p:nvPicPr>
          <p:cNvPr id="8" name="Content Placeholder 7">
            <a:extLst>
              <a:ext uri="{FF2B5EF4-FFF2-40B4-BE49-F238E27FC236}">
                <a16:creationId xmlns:a16="http://schemas.microsoft.com/office/drawing/2014/main" id="{9FB9D46E-E597-441A-B468-BE4073A2564F}"/>
              </a:ext>
            </a:extLst>
          </p:cNvPr>
          <p:cNvPicPr>
            <a:picLocks noGrp="1" noChangeAspect="1"/>
          </p:cNvPicPr>
          <p:nvPr>
            <p:ph sz="half" idx="2"/>
          </p:nvPr>
        </p:nvPicPr>
        <p:blipFill>
          <a:blip r:embed="rId4"/>
          <a:stretch>
            <a:fillRect/>
          </a:stretch>
        </p:blipFill>
        <p:spPr>
          <a:xfrm>
            <a:off x="6645997" y="1073604"/>
            <a:ext cx="5364132" cy="5370420"/>
          </a:xfrm>
          <a:prstGeom prst="rect">
            <a:avLst/>
          </a:prstGeom>
        </p:spPr>
      </p:pic>
      <p:sp>
        <p:nvSpPr>
          <p:cNvPr id="4" name="Footer Placeholder 3">
            <a:extLst>
              <a:ext uri="{FF2B5EF4-FFF2-40B4-BE49-F238E27FC236}">
                <a16:creationId xmlns:a16="http://schemas.microsoft.com/office/drawing/2014/main" id="{BF99D1B1-AAFE-4E35-B3D0-1CAB6A6BCB79}"/>
              </a:ext>
            </a:extLst>
          </p:cNvPr>
          <p:cNvSpPr>
            <a:spLocks noGrp="1"/>
          </p:cNvSpPr>
          <p:nvPr>
            <p:ph type="ftr" sz="quarter" idx="11"/>
          </p:nvPr>
        </p:nvSpPr>
        <p:spPr/>
        <p:txBody>
          <a:bodyPr/>
          <a:lstStyle/>
          <a:p>
            <a:r>
              <a:rPr lang="en-US"/>
              <a:t>Brookhaven Forum 2021</a:t>
            </a:r>
          </a:p>
        </p:txBody>
      </p:sp>
      <p:sp>
        <p:nvSpPr>
          <p:cNvPr id="9" name="TextBox 8">
            <a:extLst>
              <a:ext uri="{FF2B5EF4-FFF2-40B4-BE49-F238E27FC236}">
                <a16:creationId xmlns:a16="http://schemas.microsoft.com/office/drawing/2014/main" id="{DF6C8555-F299-4204-8F68-8A3711A94382}"/>
              </a:ext>
            </a:extLst>
          </p:cNvPr>
          <p:cNvSpPr txBox="1"/>
          <p:nvPr/>
        </p:nvSpPr>
        <p:spPr>
          <a:xfrm>
            <a:off x="8345301" y="6286577"/>
            <a:ext cx="3906611" cy="461665"/>
          </a:xfrm>
          <a:prstGeom prst="rect">
            <a:avLst/>
          </a:prstGeom>
          <a:noFill/>
        </p:spPr>
        <p:txBody>
          <a:bodyPr wrap="square" rtlCol="0">
            <a:spAutoFit/>
          </a:bodyPr>
          <a:lstStyle/>
          <a:p>
            <a:r>
              <a:rPr lang="en-US" sz="2400"/>
              <a:t>Fully contained </a:t>
            </a:r>
            <a:r>
              <a:rPr lang="el-GR" sz="2400"/>
              <a:t>ν</a:t>
            </a:r>
            <a:r>
              <a:rPr lang="en-US" sz="2400" baseline="-25000" err="1"/>
              <a:t>e</a:t>
            </a:r>
            <a:r>
              <a:rPr lang="en-US" sz="2400" err="1"/>
              <a:t>CC</a:t>
            </a:r>
            <a:r>
              <a:rPr lang="en-US" sz="2400"/>
              <a:t> </a:t>
            </a:r>
          </a:p>
        </p:txBody>
      </p:sp>
      <p:graphicFrame>
        <p:nvGraphicFramePr>
          <p:cNvPr id="11" name="Object 10">
            <a:extLst>
              <a:ext uri="{FF2B5EF4-FFF2-40B4-BE49-F238E27FC236}">
                <a16:creationId xmlns:a16="http://schemas.microsoft.com/office/drawing/2014/main" id="{D6056455-47CE-41AF-A9E2-30B2AAA97339}"/>
              </a:ext>
            </a:extLst>
          </p:cNvPr>
          <p:cNvGraphicFramePr>
            <a:graphicFrameLocks noChangeAspect="1"/>
          </p:cNvGraphicFramePr>
          <p:nvPr/>
        </p:nvGraphicFramePr>
        <p:xfrm>
          <a:off x="598488" y="5060950"/>
          <a:ext cx="4297362" cy="887413"/>
        </p:xfrm>
        <a:graphic>
          <a:graphicData uri="http://schemas.openxmlformats.org/presentationml/2006/ole">
            <mc:AlternateContent xmlns:mc="http://schemas.openxmlformats.org/markup-compatibility/2006">
              <mc:Choice xmlns:v="urn:schemas-microsoft-com:vml" Requires="v">
                <p:oleObj spid="_x0000_s1025" name="Equation" r:id="rId5" imgW="2336760" imgH="482400" progId="Equation.DSMT4">
                  <p:embed/>
                </p:oleObj>
              </mc:Choice>
              <mc:Fallback>
                <p:oleObj name="Equation" r:id="rId5" imgW="2336760" imgH="482400" progId="Equation.DSMT4">
                  <p:embed/>
                  <p:pic>
                    <p:nvPicPr>
                      <p:cNvPr id="11" name="Object 10">
                        <a:extLst>
                          <a:ext uri="{FF2B5EF4-FFF2-40B4-BE49-F238E27FC236}">
                            <a16:creationId xmlns:a16="http://schemas.microsoft.com/office/drawing/2014/main" id="{D6056455-47CE-41AF-A9E2-30B2AAA97339}"/>
                          </a:ext>
                        </a:extLst>
                      </p:cNvPr>
                      <p:cNvPicPr/>
                      <p:nvPr/>
                    </p:nvPicPr>
                    <p:blipFill>
                      <a:blip r:embed="rId6"/>
                      <a:stretch>
                        <a:fillRect/>
                      </a:stretch>
                    </p:blipFill>
                    <p:spPr>
                      <a:xfrm>
                        <a:off x="598488" y="5060950"/>
                        <a:ext cx="4297362" cy="887413"/>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0413BA06-AC18-42FB-894A-DA048F50724D}"/>
              </a:ext>
            </a:extLst>
          </p:cNvPr>
          <p:cNvPicPr>
            <a:picLocks noChangeAspect="1"/>
          </p:cNvPicPr>
          <p:nvPr/>
        </p:nvPicPr>
        <p:blipFill>
          <a:blip r:embed="rId7"/>
          <a:stretch>
            <a:fillRect/>
          </a:stretch>
        </p:blipFill>
        <p:spPr>
          <a:xfrm>
            <a:off x="8398951" y="3839337"/>
            <a:ext cx="3860800" cy="3006040"/>
          </a:xfrm>
          <a:prstGeom prst="rect">
            <a:avLst/>
          </a:prstGeom>
        </p:spPr>
      </p:pic>
      <p:pic>
        <p:nvPicPr>
          <p:cNvPr id="3" name="Picture 2">
            <a:extLst>
              <a:ext uri="{FF2B5EF4-FFF2-40B4-BE49-F238E27FC236}">
                <a16:creationId xmlns:a16="http://schemas.microsoft.com/office/drawing/2014/main" id="{BD62B961-B31B-478D-95DA-C6FBE15E950B}"/>
              </a:ext>
            </a:extLst>
          </p:cNvPr>
          <p:cNvPicPr>
            <a:picLocks noChangeAspect="1"/>
          </p:cNvPicPr>
          <p:nvPr/>
        </p:nvPicPr>
        <p:blipFill>
          <a:blip r:embed="rId8"/>
          <a:stretch>
            <a:fillRect/>
          </a:stretch>
        </p:blipFill>
        <p:spPr>
          <a:xfrm>
            <a:off x="4768931" y="3896927"/>
            <a:ext cx="3666947" cy="2804396"/>
          </a:xfrm>
          <a:prstGeom prst="rect">
            <a:avLst/>
          </a:prstGeom>
        </p:spPr>
      </p:pic>
      <p:pic>
        <p:nvPicPr>
          <p:cNvPr id="14" name="Picture 13">
            <a:extLst>
              <a:ext uri="{FF2B5EF4-FFF2-40B4-BE49-F238E27FC236}">
                <a16:creationId xmlns:a16="http://schemas.microsoft.com/office/drawing/2014/main" id="{C78E6964-DD0C-46DE-8F37-7508BC46FDA4}"/>
              </a:ext>
            </a:extLst>
          </p:cNvPr>
          <p:cNvPicPr>
            <a:picLocks noChangeAspect="1"/>
          </p:cNvPicPr>
          <p:nvPr/>
        </p:nvPicPr>
        <p:blipFill>
          <a:blip r:embed="rId9"/>
          <a:stretch>
            <a:fillRect/>
          </a:stretch>
        </p:blipFill>
        <p:spPr>
          <a:xfrm>
            <a:off x="7465432" y="934019"/>
            <a:ext cx="4242975" cy="3006040"/>
          </a:xfrm>
          <a:prstGeom prst="rect">
            <a:avLst/>
          </a:prstGeom>
        </p:spPr>
      </p:pic>
      <p:sp>
        <p:nvSpPr>
          <p:cNvPr id="15" name="TextBox 14">
            <a:extLst>
              <a:ext uri="{FF2B5EF4-FFF2-40B4-BE49-F238E27FC236}">
                <a16:creationId xmlns:a16="http://schemas.microsoft.com/office/drawing/2014/main" id="{A768C835-FC1F-4F79-B826-F55BFD855CEC}"/>
              </a:ext>
            </a:extLst>
          </p:cNvPr>
          <p:cNvSpPr txBox="1"/>
          <p:nvPr/>
        </p:nvSpPr>
        <p:spPr>
          <a:xfrm>
            <a:off x="859227" y="6203342"/>
            <a:ext cx="6141944" cy="369332"/>
          </a:xfrm>
          <a:prstGeom prst="rect">
            <a:avLst/>
          </a:prstGeom>
          <a:noFill/>
        </p:spPr>
        <p:txBody>
          <a:bodyPr wrap="square">
            <a:spAutoFit/>
          </a:bodyPr>
          <a:lstStyle/>
          <a:p>
            <a:r>
              <a:rPr lang="en-US" sz="1800" u="sng">
                <a:solidFill>
                  <a:srgbClr val="0000FF"/>
                </a:solidFill>
                <a:effectLst/>
                <a:latin typeface="Times New Roman" panose="02020603050405020304" pitchFamily="18" charset="0"/>
                <a:ea typeface="SimSun" panose="02010600030101010101" pitchFamily="2" charset="-122"/>
                <a:cs typeface="QZEBX M+ CMB X 12"/>
                <a:hlinkClick r:id="rId10"/>
              </a:rPr>
              <a:t>arXiv:2110.13961</a:t>
            </a:r>
            <a:r>
              <a:rPr lang="en-US" sz="1800">
                <a:effectLst/>
                <a:latin typeface="Times New Roman" panose="02020603050405020304" pitchFamily="18" charset="0"/>
                <a:ea typeface="SimSun" panose="02010600030101010101" pitchFamily="2" charset="-122"/>
                <a:cs typeface="QZEBX M+ CMB X 12"/>
              </a:rPr>
              <a:t> </a:t>
            </a:r>
            <a:endParaRPr lang="en-US"/>
          </a:p>
        </p:txBody>
      </p:sp>
      <p:sp>
        <p:nvSpPr>
          <p:cNvPr id="10" name="Date Placeholder 9">
            <a:extLst>
              <a:ext uri="{FF2B5EF4-FFF2-40B4-BE49-F238E27FC236}">
                <a16:creationId xmlns:a16="http://schemas.microsoft.com/office/drawing/2014/main" id="{69CDE406-475C-C145-898A-23A2AF5FA034}"/>
              </a:ext>
            </a:extLst>
          </p:cNvPr>
          <p:cNvSpPr>
            <a:spLocks noGrp="1"/>
          </p:cNvSpPr>
          <p:nvPr>
            <p:ph type="dt" sz="half" idx="10"/>
          </p:nvPr>
        </p:nvSpPr>
        <p:spPr/>
        <p:txBody>
          <a:bodyPr/>
          <a:lstStyle/>
          <a:p>
            <a:r>
              <a:rPr lang="en-US"/>
              <a:t>Wenqiang Gu</a:t>
            </a:r>
          </a:p>
        </p:txBody>
      </p:sp>
      <p:sp>
        <p:nvSpPr>
          <p:cNvPr id="5" name="Slide Number Placeholder 4">
            <a:extLst>
              <a:ext uri="{FF2B5EF4-FFF2-40B4-BE49-F238E27FC236}">
                <a16:creationId xmlns:a16="http://schemas.microsoft.com/office/drawing/2014/main" id="{2AE81428-5FC3-EA4D-8E82-F47644C44B8D}"/>
              </a:ext>
            </a:extLst>
          </p:cNvPr>
          <p:cNvSpPr>
            <a:spLocks noGrp="1"/>
          </p:cNvSpPr>
          <p:nvPr>
            <p:ph type="sldNum" sz="quarter" idx="12"/>
          </p:nvPr>
        </p:nvSpPr>
        <p:spPr/>
        <p:txBody>
          <a:bodyPr/>
          <a:lstStyle/>
          <a:p>
            <a:fld id="{A57F9112-1840-42A5-8E86-90BE042C0880}" type="slidenum">
              <a:rPr lang="en-US" smtClean="0"/>
              <a:t>32</a:t>
            </a:fld>
            <a:endParaRPr lang="en-US"/>
          </a:p>
        </p:txBody>
      </p:sp>
    </p:spTree>
    <p:extLst>
      <p:ext uri="{BB962C8B-B14F-4D97-AF65-F5344CB8AC3E}">
        <p14:creationId xmlns:p14="http://schemas.microsoft.com/office/powerpoint/2010/main" val="61134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256A-8447-4041-B325-7BCBF7CDB2D5}"/>
              </a:ext>
            </a:extLst>
          </p:cNvPr>
          <p:cNvSpPr>
            <a:spLocks noGrp="1"/>
          </p:cNvSpPr>
          <p:nvPr>
            <p:ph type="title"/>
          </p:nvPr>
        </p:nvSpPr>
        <p:spPr/>
        <p:txBody>
          <a:bodyPr/>
          <a:lstStyle/>
          <a:p>
            <a:r>
              <a:rPr lang="en-US" dirty="0"/>
              <a:t>Highlights in This Talk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276780-0988-A14C-9AAE-EB0DF543A0B2}"/>
                  </a:ext>
                </a:extLst>
              </p:cNvPr>
              <p:cNvSpPr>
                <a:spLocks noGrp="1"/>
              </p:cNvSpPr>
              <p:nvPr>
                <p:ph idx="1"/>
              </p:nvPr>
            </p:nvSpPr>
            <p:spPr>
              <a:xfrm>
                <a:off x="612559" y="1056443"/>
                <a:ext cx="5757627" cy="5406501"/>
              </a:xfrm>
            </p:spPr>
            <p:txBody>
              <a:bodyPr/>
              <a:lstStyle/>
              <a:p>
                <a:r>
                  <a:rPr lang="en-US" dirty="0"/>
                  <a:t>Stringent model validation for hadronic missing energy performed with a formalism of conditional constraint</a:t>
                </a:r>
              </a:p>
              <a:p>
                <a:endParaRPr lang="en-US" dirty="0"/>
              </a:p>
              <a:p>
                <a:endParaRPr lang="en-US" dirty="0"/>
              </a:p>
              <a:p>
                <a:endParaRPr lang="en-US" dirty="0"/>
              </a:p>
              <a:p>
                <a:endParaRPr lang="en-US" dirty="0"/>
              </a:p>
              <a:p>
                <a:r>
                  <a:rPr lang="en-US" dirty="0"/>
                  <a:t>Measurement of energy-dependent inclusive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𝜇</m:t>
                        </m:r>
                      </m:sub>
                    </m:sSub>
                  </m:oMath>
                </a14:m>
                <a:r>
                  <a:rPr lang="en-US" dirty="0"/>
                  <a:t>CC cross section</a:t>
                </a:r>
              </a:p>
            </p:txBody>
          </p:sp>
        </mc:Choice>
        <mc:Fallback xmlns="">
          <p:sp>
            <p:nvSpPr>
              <p:cNvPr id="3" name="Content Placeholder 2">
                <a:extLst>
                  <a:ext uri="{FF2B5EF4-FFF2-40B4-BE49-F238E27FC236}">
                    <a16:creationId xmlns:a16="http://schemas.microsoft.com/office/drawing/2014/main" id="{0A276780-0988-A14C-9AAE-EB0DF543A0B2}"/>
                  </a:ext>
                </a:extLst>
              </p:cNvPr>
              <p:cNvSpPr>
                <a:spLocks noGrp="1" noRot="1" noChangeAspect="1" noMove="1" noResize="1" noEditPoints="1" noAdjustHandles="1" noChangeArrowheads="1" noChangeShapeType="1" noTextEdit="1"/>
              </p:cNvSpPr>
              <p:nvPr>
                <p:ph idx="1"/>
              </p:nvPr>
            </p:nvSpPr>
            <p:spPr>
              <a:xfrm>
                <a:off x="612559" y="1056443"/>
                <a:ext cx="5757627" cy="5406501"/>
              </a:xfrm>
              <a:blipFill>
                <a:blip r:embed="rId3"/>
                <a:stretch>
                  <a:fillRect l="-1982" t="-2113" r="-44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CCBF53F-82F9-DC45-8D49-92C634A3459B}"/>
              </a:ext>
            </a:extLst>
          </p:cNvPr>
          <p:cNvSpPr>
            <a:spLocks noGrp="1"/>
          </p:cNvSpPr>
          <p:nvPr>
            <p:ph type="ftr" sz="quarter" idx="11"/>
          </p:nvPr>
        </p:nvSpPr>
        <p:spPr/>
        <p:txBody>
          <a:bodyPr/>
          <a:lstStyle/>
          <a:p>
            <a:r>
              <a:rPr lang="en-US"/>
              <a:t>Brookhaven Forum 2021</a:t>
            </a:r>
            <a:endParaRPr lang="en-US" dirty="0"/>
          </a:p>
        </p:txBody>
      </p:sp>
      <p:sp>
        <p:nvSpPr>
          <p:cNvPr id="7" name="Date Placeholder 6">
            <a:extLst>
              <a:ext uri="{FF2B5EF4-FFF2-40B4-BE49-F238E27FC236}">
                <a16:creationId xmlns:a16="http://schemas.microsoft.com/office/drawing/2014/main" id="{960EC69F-3686-AA46-87F8-83985E672D9A}"/>
              </a:ext>
            </a:extLst>
          </p:cNvPr>
          <p:cNvSpPr>
            <a:spLocks noGrp="1"/>
          </p:cNvSpPr>
          <p:nvPr>
            <p:ph type="dt" sz="half" idx="10"/>
          </p:nvPr>
        </p:nvSpPr>
        <p:spPr/>
        <p:txBody>
          <a:bodyPr/>
          <a:lstStyle/>
          <a:p>
            <a:r>
              <a:rPr lang="en-US"/>
              <a:t>Wenqiang Gu</a:t>
            </a:r>
            <a:endParaRPr lang="en-US" dirty="0"/>
          </a:p>
        </p:txBody>
      </p:sp>
      <p:pic>
        <p:nvPicPr>
          <p:cNvPr id="8" name="Picture 7" descr="Chart&#10;&#10;Description automatically generated">
            <a:extLst>
              <a:ext uri="{FF2B5EF4-FFF2-40B4-BE49-F238E27FC236}">
                <a16:creationId xmlns:a16="http://schemas.microsoft.com/office/drawing/2014/main" id="{BBE8A604-1C63-4D4F-AF37-097EC835AB94}"/>
              </a:ext>
            </a:extLst>
          </p:cNvPr>
          <p:cNvPicPr>
            <a:picLocks noChangeAspect="1"/>
          </p:cNvPicPr>
          <p:nvPr/>
        </p:nvPicPr>
        <p:blipFill rotWithShape="1">
          <a:blip r:embed="rId4">
            <a:extLst>
              <a:ext uri="{28A0092B-C50C-407E-A947-70E740481C1C}">
                <a14:useLocalDpi xmlns:a14="http://schemas.microsoft.com/office/drawing/2010/main" val="0"/>
              </a:ext>
            </a:extLst>
          </a:blip>
          <a:srcRect r="7143" b="4142"/>
          <a:stretch/>
        </p:blipFill>
        <p:spPr>
          <a:xfrm>
            <a:off x="6573080" y="971760"/>
            <a:ext cx="3024329" cy="2903345"/>
          </a:xfrm>
          <a:prstGeom prst="rect">
            <a:avLst/>
          </a:prstGeom>
        </p:spPr>
      </p:pic>
      <p:sp>
        <p:nvSpPr>
          <p:cNvPr id="9" name="TextBox 8">
            <a:extLst>
              <a:ext uri="{FF2B5EF4-FFF2-40B4-BE49-F238E27FC236}">
                <a16:creationId xmlns:a16="http://schemas.microsoft.com/office/drawing/2014/main" id="{627F1F17-209D-9A4B-A455-9655E1D9CF8D}"/>
              </a:ext>
            </a:extLst>
          </p:cNvPr>
          <p:cNvSpPr txBox="1"/>
          <p:nvPr/>
        </p:nvSpPr>
        <p:spPr>
          <a:xfrm>
            <a:off x="7660136" y="1707803"/>
            <a:ext cx="1734379" cy="338554"/>
          </a:xfrm>
          <a:prstGeom prst="rect">
            <a:avLst/>
          </a:prstGeom>
          <a:noFill/>
        </p:spPr>
        <p:txBody>
          <a:bodyPr wrap="square" rtlCol="0">
            <a:spAutoFit/>
          </a:bodyPr>
          <a:lstStyle/>
          <a:p>
            <a:pPr algn="r"/>
            <a:r>
              <a:rPr lang="en-US" sz="1600" b="1" dirty="0">
                <a:solidFill>
                  <a:srgbClr val="0000FF"/>
                </a:solidFill>
              </a:rPr>
              <a:t>After Constraint</a:t>
            </a:r>
          </a:p>
        </p:txBody>
      </p:sp>
      <p:sp>
        <p:nvSpPr>
          <p:cNvPr id="12" name="TextBox 11">
            <a:extLst>
              <a:ext uri="{FF2B5EF4-FFF2-40B4-BE49-F238E27FC236}">
                <a16:creationId xmlns:a16="http://schemas.microsoft.com/office/drawing/2014/main" id="{A450CE40-6286-6443-A732-C071F8488E0C}"/>
              </a:ext>
            </a:extLst>
          </p:cNvPr>
          <p:cNvSpPr txBox="1"/>
          <p:nvPr/>
        </p:nvSpPr>
        <p:spPr>
          <a:xfrm>
            <a:off x="7181671" y="2180002"/>
            <a:ext cx="478465" cy="369332"/>
          </a:xfrm>
          <a:prstGeom prst="rect">
            <a:avLst/>
          </a:prstGeom>
          <a:noFill/>
        </p:spPr>
        <p:txBody>
          <a:bodyPr wrap="square" rtlCol="0">
            <a:spAutoFit/>
          </a:bodyPr>
          <a:lstStyle/>
          <a:p>
            <a:r>
              <a:rPr lang="en-US" dirty="0"/>
              <a:t>FC</a:t>
            </a:r>
          </a:p>
        </p:txBody>
      </p:sp>
      <p:pic>
        <p:nvPicPr>
          <p:cNvPr id="13" name="Picture 12">
            <a:extLst>
              <a:ext uri="{FF2B5EF4-FFF2-40B4-BE49-F238E27FC236}">
                <a16:creationId xmlns:a16="http://schemas.microsoft.com/office/drawing/2014/main" id="{5449503D-BE1A-5A46-A188-5F770F570F1C}"/>
              </a:ext>
            </a:extLst>
          </p:cNvPr>
          <p:cNvPicPr>
            <a:picLocks noChangeAspect="1"/>
          </p:cNvPicPr>
          <p:nvPr/>
        </p:nvPicPr>
        <p:blipFill rotWithShape="1">
          <a:blip r:embed="rId5"/>
          <a:srcRect b="4790"/>
          <a:stretch/>
        </p:blipFill>
        <p:spPr>
          <a:xfrm>
            <a:off x="6727890" y="3976809"/>
            <a:ext cx="2823569" cy="2624967"/>
          </a:xfrm>
          <a:prstGeom prst="rect">
            <a:avLst/>
          </a:prstGeom>
        </p:spPr>
      </p:pic>
      <p:sp>
        <p:nvSpPr>
          <p:cNvPr id="14" name="TextBox 13">
            <a:extLst>
              <a:ext uri="{FF2B5EF4-FFF2-40B4-BE49-F238E27FC236}">
                <a16:creationId xmlns:a16="http://schemas.microsoft.com/office/drawing/2014/main" id="{DE5A3951-E121-1248-B44D-F910090E792C}"/>
              </a:ext>
            </a:extLst>
          </p:cNvPr>
          <p:cNvSpPr txBox="1"/>
          <p:nvPr/>
        </p:nvSpPr>
        <p:spPr>
          <a:xfrm>
            <a:off x="7583880" y="5886240"/>
            <a:ext cx="1886889" cy="369332"/>
          </a:xfrm>
          <a:prstGeom prst="rect">
            <a:avLst/>
          </a:prstGeom>
          <a:noFill/>
        </p:spPr>
        <p:txBody>
          <a:bodyPr wrap="square" rtlCol="0">
            <a:spAutoFit/>
          </a:bodyPr>
          <a:lstStyle/>
          <a:p>
            <a:r>
              <a:rPr lang="en-US" dirty="0" err="1"/>
              <a:t>arXiv</a:t>
            </a:r>
            <a:r>
              <a:rPr lang="en-US" dirty="0"/>
              <a:t>: 2110.14023</a:t>
            </a:r>
          </a:p>
        </p:txBody>
      </p:sp>
      <p:sp>
        <p:nvSpPr>
          <p:cNvPr id="4" name="Slide Number Placeholder 3">
            <a:extLst>
              <a:ext uri="{FF2B5EF4-FFF2-40B4-BE49-F238E27FC236}">
                <a16:creationId xmlns:a16="http://schemas.microsoft.com/office/drawing/2014/main" id="{F415EECA-33CA-174D-9A1A-D027F81D8503}"/>
              </a:ext>
            </a:extLst>
          </p:cNvPr>
          <p:cNvSpPr>
            <a:spLocks noGrp="1"/>
          </p:cNvSpPr>
          <p:nvPr>
            <p:ph type="sldNum" sz="quarter" idx="12"/>
          </p:nvPr>
        </p:nvSpPr>
        <p:spPr/>
        <p:txBody>
          <a:bodyPr/>
          <a:lstStyle/>
          <a:p>
            <a:fld id="{A57F9112-1840-42A5-8E86-90BE042C0880}" type="slidenum">
              <a:rPr lang="en-US" smtClean="0"/>
              <a:pPr/>
              <a:t>4</a:t>
            </a:fld>
            <a:endParaRPr lang="en-US" dirty="0"/>
          </a:p>
        </p:txBody>
      </p:sp>
    </p:spTree>
    <p:extLst>
      <p:ext uri="{BB962C8B-B14F-4D97-AF65-F5344CB8AC3E}">
        <p14:creationId xmlns:p14="http://schemas.microsoft.com/office/powerpoint/2010/main" val="882514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p:txBody>
              <a:bodyPr>
                <a:normAutofit/>
              </a:bodyPr>
              <a:lstStyle/>
              <a:p>
                <a:r>
                  <a:rPr lang="en-US" dirty="0"/>
                  <a:t>Energy Model Validation: True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𝑬</m:t>
                        </m:r>
                      </m:e>
                      <m:sub>
                        <m:r>
                          <a:rPr lang="en-US" b="1" i="1" smtClean="0">
                            <a:latin typeface="Cambria Math" panose="02040503050406030204" pitchFamily="18" charset="0"/>
                          </a:rPr>
                          <m:t>𝝂</m:t>
                        </m:r>
                      </m:sub>
                    </m:sSub>
                  </m:oMath>
                </a14:m>
                <a:r>
                  <a:rPr lang="en-US" b="1" dirty="0"/>
                  <a:t> </a:t>
                </a:r>
                <a:r>
                  <a:rPr lang="en-US" dirty="0"/>
                  <a:t>to </a:t>
                </a:r>
                <a14:m>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𝑬</m:t>
                        </m:r>
                      </m:e>
                      <m:sub>
                        <m:r>
                          <a:rPr lang="en-US" b="1" i="1">
                            <a:latin typeface="Cambria Math" panose="02040503050406030204" pitchFamily="18" charset="0"/>
                          </a:rPr>
                          <m:t>𝝂</m:t>
                        </m:r>
                      </m:sub>
                      <m:sup>
                        <m:r>
                          <a:rPr lang="en-US" b="1" i="1">
                            <a:latin typeface="Cambria Math" panose="02040503050406030204" pitchFamily="18" charset="0"/>
                          </a:rPr>
                          <m:t>𝒓𝒆𝒄</m:t>
                        </m:r>
                      </m:sup>
                    </m:sSubSup>
                  </m:oMath>
                </a14:m>
                <a:endParaRPr lang="en-US" b="1" dirty="0"/>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blipFill>
                <a:blip r:embed="rId3"/>
                <a:stretch>
                  <a:fillRect l="-2309" t="-26786" b="-41071"/>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97B3943-39A5-45E4-93AB-9D0738066B52}"/>
              </a:ext>
            </a:extLst>
          </p:cNvPr>
          <p:cNvSpPr>
            <a:spLocks noGrp="1"/>
          </p:cNvSpPr>
          <p:nvPr>
            <p:ph idx="1"/>
          </p:nvPr>
        </p:nvSpPr>
        <p:spPr>
          <a:xfrm>
            <a:off x="612559" y="1105787"/>
            <a:ext cx="10972800" cy="5357158"/>
          </a:xfrm>
        </p:spPr>
        <p:txBody>
          <a:bodyPr>
            <a:normAutofit/>
          </a:bodyPr>
          <a:lstStyle/>
          <a:p>
            <a:r>
              <a:rPr lang="en-US" sz="2400" dirty="0"/>
              <a:t>Neutrino energy modeling is also critical for neutrino oscillation measurements </a:t>
            </a:r>
          </a:p>
          <a:p>
            <a:r>
              <a:rPr lang="en-US" sz="2400" dirty="0">
                <a:solidFill>
                  <a:srgbClr val="0000FF"/>
                </a:solidFill>
              </a:rPr>
              <a:t>Key challenge: verify the modeling of the undetectable missing hadronic energy</a:t>
            </a:r>
          </a:p>
        </p:txBody>
      </p:sp>
      <p:sp>
        <p:nvSpPr>
          <p:cNvPr id="5" name="Footer Placeholder 4">
            <a:extLst>
              <a:ext uri="{FF2B5EF4-FFF2-40B4-BE49-F238E27FC236}">
                <a16:creationId xmlns:a16="http://schemas.microsoft.com/office/drawing/2014/main" id="{FFFA1E97-AAE6-4F99-A648-D22D8AE32DEC}"/>
              </a:ext>
            </a:extLst>
          </p:cNvPr>
          <p:cNvSpPr>
            <a:spLocks noGrp="1"/>
          </p:cNvSpPr>
          <p:nvPr>
            <p:ph type="ftr" sz="quarter" idx="11"/>
          </p:nvPr>
        </p:nvSpPr>
        <p:spPr/>
        <p:txBody>
          <a:bodyPr/>
          <a:lstStyle/>
          <a:p>
            <a:r>
              <a:rPr lang="en-US"/>
              <a:t>Brookhaven Forum 2021</a:t>
            </a:r>
            <a:endParaRPr lang="en-US" dirty="0"/>
          </a:p>
        </p:txBody>
      </p:sp>
      <p:grpSp>
        <p:nvGrpSpPr>
          <p:cNvPr id="13" name="Group 12">
            <a:extLst>
              <a:ext uri="{FF2B5EF4-FFF2-40B4-BE49-F238E27FC236}">
                <a16:creationId xmlns:a16="http://schemas.microsoft.com/office/drawing/2014/main" id="{16A2CA00-6AC3-ED4E-9004-D0C723B9218C}"/>
              </a:ext>
            </a:extLst>
          </p:cNvPr>
          <p:cNvGrpSpPr/>
          <p:nvPr/>
        </p:nvGrpSpPr>
        <p:grpSpPr>
          <a:xfrm>
            <a:off x="5434249" y="2478622"/>
            <a:ext cx="5078111" cy="658761"/>
            <a:chOff x="2642079" y="1915813"/>
            <a:chExt cx="5078111" cy="658761"/>
          </a:xfrm>
        </p:grpSpPr>
        <p:sp>
          <p:nvSpPr>
            <p:cNvPr id="20" name="Rectangle: Rounded Corners 14">
              <a:extLst>
                <a:ext uri="{FF2B5EF4-FFF2-40B4-BE49-F238E27FC236}">
                  <a16:creationId xmlns:a16="http://schemas.microsoft.com/office/drawing/2014/main" id="{3C85A6D2-F631-B749-8063-22E0748C6A96}"/>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995D004-A186-4D72-88C2-6580EFC2B0EC}"/>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dirty="0"/>
                </a:p>
              </p:txBody>
            </p:sp>
          </mc:Choice>
          <mc:Fallback xmlns="">
            <p:sp>
              <p:nvSpPr>
                <p:cNvPr id="9" name="TextBox 8">
                  <a:extLst>
                    <a:ext uri="{FF2B5EF4-FFF2-40B4-BE49-F238E27FC236}">
                      <a16:creationId xmlns:a16="http://schemas.microsoft.com/office/drawing/2014/main" id="{A995D004-A186-4D72-88C2-6580EFC2B0EC}"/>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4"/>
                  <a:stretch>
                    <a:fillRect l="-499" b="-15556"/>
                  </a:stretch>
                </a:blipFill>
              </p:spPr>
              <p:txBody>
                <a:bodyPr/>
                <a:lstStyle/>
                <a:p>
                  <a:r>
                    <a:rPr lang="en-US">
                      <a:noFill/>
                    </a:rPr>
                    <a:t> </a:t>
                  </a:r>
                </a:p>
              </p:txBody>
            </p:sp>
          </mc:Fallback>
        </mc:AlternateContent>
      </p:grpSp>
      <p:pic>
        <p:nvPicPr>
          <p:cNvPr id="1026" name="Picture 2" descr="High-resolution MicroBooNE detector provides new details in neutrino-argon  interaction measurement">
            <a:extLst>
              <a:ext uri="{FF2B5EF4-FFF2-40B4-BE49-F238E27FC236}">
                <a16:creationId xmlns:a16="http://schemas.microsoft.com/office/drawing/2014/main" id="{60F67A4B-087F-4039-BD51-CDF3815E8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709" y="2186842"/>
            <a:ext cx="3837539" cy="27057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C5139CC-9227-414C-9AA8-0B957529C5F6}"/>
                  </a:ext>
                </a:extLst>
              </p:cNvPr>
              <p:cNvSpPr txBox="1"/>
              <p:nvPr/>
            </p:nvSpPr>
            <p:spPr>
              <a:xfrm>
                <a:off x="1512561" y="4091480"/>
                <a:ext cx="890600" cy="3942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FFFF00"/>
                              </a:solidFill>
                              <a:latin typeface="Cambria Math" panose="02040503050406030204" pitchFamily="18" charset="0"/>
                            </a:rPr>
                          </m:ctrlPr>
                        </m:sSubPr>
                        <m:e>
                          <m:r>
                            <a:rPr lang="en-US" sz="1800" b="1">
                              <a:solidFill>
                                <a:srgbClr val="FFFF00"/>
                              </a:solidFill>
                              <a:latin typeface="Cambria Math" panose="02040503050406030204" pitchFamily="18" charset="0"/>
                            </a:rPr>
                            <m:t>𝐄</m:t>
                          </m:r>
                        </m:e>
                        <m:sub>
                          <m:r>
                            <a:rPr lang="en-US" sz="1800" b="1" i="1" smtClean="0">
                              <a:solidFill>
                                <a:srgbClr val="FFFF00"/>
                              </a:solidFill>
                              <a:latin typeface="Cambria Math" panose="02040503050406030204" pitchFamily="18" charset="0"/>
                            </a:rPr>
                            <m:t>𝝁</m:t>
                          </m:r>
                        </m:sub>
                      </m:sSub>
                    </m:oMath>
                  </m:oMathPara>
                </a14:m>
                <a:endParaRPr lang="en-US" dirty="0"/>
              </a:p>
            </p:txBody>
          </p:sp>
        </mc:Choice>
        <mc:Fallback xmlns="">
          <p:sp>
            <p:nvSpPr>
              <p:cNvPr id="16" name="TextBox 15">
                <a:extLst>
                  <a:ext uri="{FF2B5EF4-FFF2-40B4-BE49-F238E27FC236}">
                    <a16:creationId xmlns:a16="http://schemas.microsoft.com/office/drawing/2014/main" id="{FC5139CC-9227-414C-9AA8-0B957529C5F6}"/>
                  </a:ext>
                </a:extLst>
              </p:cNvPr>
              <p:cNvSpPr txBox="1">
                <a:spLocks noRot="1" noChangeAspect="1" noMove="1" noResize="1" noEditPoints="1" noAdjustHandles="1" noChangeArrowheads="1" noChangeShapeType="1" noTextEdit="1"/>
              </p:cNvSpPr>
              <p:nvPr/>
            </p:nvSpPr>
            <p:spPr>
              <a:xfrm>
                <a:off x="1512561" y="4091480"/>
                <a:ext cx="890600" cy="394210"/>
              </a:xfrm>
              <a:prstGeom prst="rect">
                <a:avLst/>
              </a:prstGeom>
              <a:blipFill>
                <a:blip r:embed="rId6"/>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4AEE344-A6EA-4A37-8B01-7C85F8314833}"/>
                  </a:ext>
                </a:extLst>
              </p:cNvPr>
              <p:cNvSpPr txBox="1"/>
              <p:nvPr/>
            </p:nvSpPr>
            <p:spPr>
              <a:xfrm>
                <a:off x="3569894" y="2731781"/>
                <a:ext cx="927359"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FFFF00"/>
                              </a:solidFill>
                              <a:latin typeface="Cambria Math" panose="02040503050406030204" pitchFamily="18" charset="0"/>
                            </a:rPr>
                          </m:ctrlPr>
                        </m:sSubPr>
                        <m:e>
                          <m:r>
                            <a:rPr lang="en-US" sz="1800" b="1">
                              <a:solidFill>
                                <a:srgbClr val="FFFF00"/>
                              </a:solidFill>
                              <a:latin typeface="Cambria Math" panose="02040503050406030204" pitchFamily="18" charset="0"/>
                            </a:rPr>
                            <m:t>𝐄</m:t>
                          </m:r>
                        </m:e>
                        <m:sub>
                          <m:r>
                            <a:rPr lang="en-US" sz="1800" b="1" i="0" smtClean="0">
                              <a:solidFill>
                                <a:srgbClr val="FFFF00"/>
                              </a:solidFill>
                              <a:latin typeface="Cambria Math" panose="02040503050406030204" pitchFamily="18" charset="0"/>
                            </a:rPr>
                            <m:t>𝐡𝐚𝐝</m:t>
                          </m:r>
                          <m:r>
                            <a:rPr lang="en-US" sz="1800" b="1" i="0" smtClean="0">
                              <a:solidFill>
                                <a:srgbClr val="FFFF00"/>
                              </a:solidFill>
                              <a:latin typeface="Cambria Math" panose="02040503050406030204" pitchFamily="18" charset="0"/>
                            </a:rPr>
                            <m:t>,</m:t>
                          </m:r>
                          <m:r>
                            <a:rPr lang="en-US" sz="1800" b="1" i="0" smtClean="0">
                              <a:solidFill>
                                <a:srgbClr val="FFFF00"/>
                              </a:solidFill>
                              <a:latin typeface="Cambria Math" panose="02040503050406030204" pitchFamily="18" charset="0"/>
                            </a:rPr>
                            <m:t>𝐯𝐢𝐬</m:t>
                          </m:r>
                          <m:r>
                            <a:rPr lang="en-US" sz="1800" b="1" i="0" smtClean="0">
                              <a:solidFill>
                                <a:srgbClr val="FFFF00"/>
                              </a:solidFill>
                              <a:latin typeface="Cambria Math" panose="02040503050406030204" pitchFamily="18" charset="0"/>
                            </a:rPr>
                            <m:t> </m:t>
                          </m:r>
                        </m:sub>
                      </m:sSub>
                    </m:oMath>
                  </m:oMathPara>
                </a14:m>
                <a:endParaRPr lang="en-US" dirty="0"/>
              </a:p>
            </p:txBody>
          </p:sp>
        </mc:Choice>
        <mc:Fallback xmlns="">
          <p:sp>
            <p:nvSpPr>
              <p:cNvPr id="17" name="TextBox 16">
                <a:extLst>
                  <a:ext uri="{FF2B5EF4-FFF2-40B4-BE49-F238E27FC236}">
                    <a16:creationId xmlns:a16="http://schemas.microsoft.com/office/drawing/2014/main" id="{D4AEE344-A6EA-4A37-8B01-7C85F8314833}"/>
                  </a:ext>
                </a:extLst>
              </p:cNvPr>
              <p:cNvSpPr txBox="1">
                <a:spLocks noRot="1" noChangeAspect="1" noMove="1" noResize="1" noEditPoints="1" noAdjustHandles="1" noChangeArrowheads="1" noChangeShapeType="1" noTextEdit="1"/>
              </p:cNvSpPr>
              <p:nvPr/>
            </p:nvSpPr>
            <p:spPr>
              <a:xfrm>
                <a:off x="3569894" y="2731781"/>
                <a:ext cx="927359" cy="381515"/>
              </a:xfrm>
              <a:prstGeom prst="rect">
                <a:avLst/>
              </a:prstGeom>
              <a:blipFill>
                <a:blip r:embed="rId7"/>
                <a:stretch>
                  <a:fillRect b="-1290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BDE83425-0945-4098-A200-A813A92F8C47}"/>
              </a:ext>
            </a:extLst>
          </p:cNvPr>
          <p:cNvSpPr/>
          <p:nvPr/>
        </p:nvSpPr>
        <p:spPr>
          <a:xfrm rot="19719536">
            <a:off x="3482069" y="2477937"/>
            <a:ext cx="203200" cy="1218524"/>
          </a:xfrm>
          <a:prstGeom prst="rightBrace">
            <a:avLst/>
          </a:pr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3FE155-77E9-7045-A9FF-97C5B7ADC8A4}"/>
                  </a:ext>
                </a:extLst>
              </p:cNvPr>
              <p:cNvSpPr txBox="1"/>
              <p:nvPr/>
            </p:nvSpPr>
            <p:spPr>
              <a:xfrm>
                <a:off x="612559" y="5024127"/>
                <a:ext cx="10137299" cy="1629164"/>
              </a:xfrm>
              <a:prstGeom prst="rect">
                <a:avLst/>
              </a:prstGeom>
              <a:noFill/>
            </p:spPr>
            <p:txBody>
              <a:bodyPr wrap="square" rtlCol="0">
                <a:spAutoFit/>
              </a:bodyPr>
              <a:lstStyle/>
              <a:p>
                <a:pPr marL="285750" indent="-285750">
                  <a:buFont typeface="Arial" panose="020B0604020202020204" pitchFamily="34" charset="0"/>
                  <a:buChar char="•"/>
                </a:pPr>
                <a:r>
                  <a:rPr lang="en-US" sz="2400" dirty="0"/>
                  <a:t>We overcome this challenge leveraging </a:t>
                </a:r>
                <a:r>
                  <a:rPr lang="en-US" sz="2400" dirty="0" err="1"/>
                  <a:t>LArTPC’s</a:t>
                </a:r>
                <a:r>
                  <a:rPr lang="en-US" sz="2400" dirty="0"/>
                  <a:t> simultaneous measurements of lepton energy and visible hadronic energy</a:t>
                </a:r>
              </a:p>
              <a:p>
                <a:pPr marL="742950" lvl="1" indent="-285750">
                  <a:buFont typeface="Arial" panose="020B0604020202020204" pitchFamily="34" charset="0"/>
                  <a:buChar char="•"/>
                </a:pPr>
                <a:r>
                  <a:rPr lang="en-US" sz="2400" dirty="0"/>
                  <a:t>We measure two differential cross sections (</a:t>
                </a:r>
                <a14:m>
                  <m:oMath xmlns:m="http://schemas.openxmlformats.org/officeDocument/2006/math">
                    <m:r>
                      <m:rPr>
                        <m:sty m:val="p"/>
                      </m:rPr>
                      <a:rPr lang="en-US" sz="2400">
                        <a:latin typeface="Cambria Math" panose="02040503050406030204" pitchFamily="18" charset="0"/>
                      </a:rPr>
                      <m:t>d</m:t>
                    </m:r>
                    <m:r>
                      <a:rPr lang="en-US" sz="2400" i="1">
                        <a:latin typeface="Cambria Math" panose="02040503050406030204" pitchFamily="18" charset="0"/>
                      </a:rPr>
                      <m:t>𝜎</m:t>
                    </m:r>
                    <m:r>
                      <a:rPr lang="en-US" sz="2400" i="1">
                        <a:latin typeface="Cambria Math" panose="02040503050406030204" pitchFamily="18" charset="0"/>
                      </a:rPr>
                      <m:t>/</m:t>
                    </m:r>
                    <m:r>
                      <m:rPr>
                        <m:sty m:val="p"/>
                      </m:rPr>
                      <a:rPr lang="en-US" sz="2400" i="1">
                        <a:latin typeface="Cambria Math" panose="02040503050406030204" pitchFamily="18" charset="0"/>
                      </a:rPr>
                      <m:t>d</m:t>
                    </m:r>
                    <m:sSub>
                      <m:sSubPr>
                        <m:ctrlPr>
                          <a:rPr lang="en-US" sz="2400" i="1">
                            <a:latin typeface="Cambria Math" panose="02040503050406030204" pitchFamily="18" charset="0"/>
                          </a:rPr>
                        </m:ctrlPr>
                      </m:sSubPr>
                      <m:e>
                        <m:r>
                          <m:rPr>
                            <m:sty m:val="p"/>
                          </m:rPr>
                          <a:rPr lang="en-US" sz="2400" i="1">
                            <a:latin typeface="Cambria Math" panose="02040503050406030204" pitchFamily="18" charset="0"/>
                          </a:rPr>
                          <m:t>E</m:t>
                        </m:r>
                      </m:e>
                      <m:sub>
                        <m:r>
                          <a:rPr lang="en-US" sz="2400" i="1">
                            <a:latin typeface="Cambria Math" panose="02040503050406030204" pitchFamily="18" charset="0"/>
                          </a:rPr>
                          <m:t>𝜇</m:t>
                        </m:r>
                      </m:sub>
                    </m:sSub>
                  </m:oMath>
                </a14:m>
                <a:r>
                  <a:rPr lang="en-US" sz="2400" dirty="0"/>
                  <a:t>, </a:t>
                </a:r>
                <a14:m>
                  <m:oMath xmlns:m="http://schemas.openxmlformats.org/officeDocument/2006/math">
                    <m:r>
                      <m:rPr>
                        <m:sty m:val="p"/>
                      </m:rPr>
                      <a:rPr lang="en-US" sz="2400">
                        <a:latin typeface="Cambria Math" panose="02040503050406030204" pitchFamily="18" charset="0"/>
                      </a:rPr>
                      <m:t>d</m:t>
                    </m:r>
                    <m:r>
                      <a:rPr lang="en-US" sz="2400" i="1">
                        <a:latin typeface="Cambria Math" panose="02040503050406030204" pitchFamily="18" charset="0"/>
                      </a:rPr>
                      <m:t>𝜎</m:t>
                    </m:r>
                    <m:r>
                      <a:rPr lang="en-US" sz="2400" i="1">
                        <a:latin typeface="Cambria Math" panose="02040503050406030204" pitchFamily="18" charset="0"/>
                      </a:rPr>
                      <m:t>/</m:t>
                    </m:r>
                    <m:r>
                      <m:rPr>
                        <m:sty m:val="p"/>
                      </m:rPr>
                      <a:rPr lang="en-US" sz="2400" i="1">
                        <a:latin typeface="Cambria Math" panose="02040503050406030204" pitchFamily="18" charset="0"/>
                      </a:rPr>
                      <m:t>d</m:t>
                    </m:r>
                    <m:r>
                      <a:rPr lang="en-US" sz="2400" b="0" i="1" smtClean="0">
                        <a:latin typeface="Cambria Math" panose="02040503050406030204" pitchFamily="18" charset="0"/>
                      </a:rPr>
                      <m:t>𝜈</m:t>
                    </m:r>
                  </m:oMath>
                </a14:m>
                <a:r>
                  <a:rPr lang="en-US" sz="2400" dirty="0"/>
                  <a:t>) in addition to the total cross section </a:t>
                </a:r>
                <a14:m>
                  <m:oMath xmlns:m="http://schemas.openxmlformats.org/officeDocument/2006/math">
                    <m:r>
                      <a:rPr lang="en-US" sz="2400" i="1">
                        <a:latin typeface="Cambria Math" panose="02040503050406030204" pitchFamily="18" charset="0"/>
                      </a:rPr>
                      <m:t>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𝜈</m:t>
                        </m:r>
                      </m:sub>
                    </m:sSub>
                    <m:r>
                      <a:rPr lang="en-US" sz="2400" b="0" i="1" smtClean="0">
                        <a:latin typeface="Cambria Math" panose="02040503050406030204" pitchFamily="18" charset="0"/>
                      </a:rPr>
                      <m:t>)</m:t>
                    </m:r>
                  </m:oMath>
                </a14:m>
                <a:endParaRPr lang="en-US" sz="2400" dirty="0"/>
              </a:p>
            </p:txBody>
          </p:sp>
        </mc:Choice>
        <mc:Fallback xmlns="">
          <p:sp>
            <p:nvSpPr>
              <p:cNvPr id="7" name="TextBox 6">
                <a:extLst>
                  <a:ext uri="{FF2B5EF4-FFF2-40B4-BE49-F238E27FC236}">
                    <a16:creationId xmlns:a16="http://schemas.microsoft.com/office/drawing/2014/main" id="{FD3FE155-77E9-7045-A9FF-97C5B7ADC8A4}"/>
                  </a:ext>
                </a:extLst>
              </p:cNvPr>
              <p:cNvSpPr txBox="1">
                <a:spLocks noRot="1" noChangeAspect="1" noMove="1" noResize="1" noEditPoints="1" noAdjustHandles="1" noChangeArrowheads="1" noChangeShapeType="1" noTextEdit="1"/>
              </p:cNvSpPr>
              <p:nvPr/>
            </p:nvSpPr>
            <p:spPr>
              <a:xfrm>
                <a:off x="612559" y="5024127"/>
                <a:ext cx="10137299" cy="1629164"/>
              </a:xfrm>
              <a:prstGeom prst="rect">
                <a:avLst/>
              </a:prstGeom>
              <a:blipFill>
                <a:blip r:embed="rId8"/>
                <a:stretch>
                  <a:fillRect l="-876" t="-3101" r="-876" b="-542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1B05088-A4D1-F948-A87E-C5716483A8A1}"/>
              </a:ext>
            </a:extLst>
          </p:cNvPr>
          <p:cNvGrpSpPr/>
          <p:nvPr/>
        </p:nvGrpSpPr>
        <p:grpSpPr>
          <a:xfrm>
            <a:off x="5363324" y="3423530"/>
            <a:ext cx="3885551" cy="1104455"/>
            <a:chOff x="8286487" y="2877114"/>
            <a:chExt cx="3885551" cy="1104455"/>
          </a:xfrm>
        </p:grpSpPr>
        <p:sp>
          <p:nvSpPr>
            <p:cNvPr id="15" name="Rectangle: Rounded Corners 14">
              <a:extLst>
                <a:ext uri="{FF2B5EF4-FFF2-40B4-BE49-F238E27FC236}">
                  <a16:creationId xmlns:a16="http://schemas.microsoft.com/office/drawing/2014/main" id="{6FCC363B-7560-FA46-9FCB-0F80D5E47B10}"/>
                </a:ext>
              </a:extLst>
            </p:cNvPr>
            <p:cNvSpPr/>
            <p:nvPr/>
          </p:nvSpPr>
          <p:spPr>
            <a:xfrm>
              <a:off x="8338002" y="3322808"/>
              <a:ext cx="3366509"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2738272-587C-4047-9D23-69BC2D24832A}"/>
                    </a:ext>
                  </a:extLst>
                </p:cNvPr>
                <p:cNvSpPr txBox="1"/>
                <p:nvPr/>
              </p:nvSpPr>
              <p:spPr>
                <a:xfrm>
                  <a:off x="8286487" y="3403068"/>
                  <a:ext cx="3469541" cy="5586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1" i="1" smtClean="0">
                                <a:latin typeface="Cambria Math" panose="02040503050406030204" pitchFamily="18" charset="0"/>
                              </a:rPr>
                            </m:ctrlPr>
                          </m:sSubSupPr>
                          <m:e>
                            <m:r>
                              <a:rPr lang="en-US" sz="2800" b="1" i="0" smtClean="0">
                                <a:latin typeface="Cambria Math" panose="02040503050406030204" pitchFamily="18" charset="0"/>
                              </a:rPr>
                              <m:t>𝐄</m:t>
                            </m:r>
                          </m:e>
                          <m:sub>
                            <m:r>
                              <a:rPr lang="en-US" sz="2800" b="1" i="0" smtClean="0">
                                <a:latin typeface="Cambria Math" panose="02040503050406030204" pitchFamily="18" charset="0"/>
                              </a:rPr>
                              <m:t>𝛎</m:t>
                            </m:r>
                          </m:sub>
                          <m:sup>
                            <m:r>
                              <a:rPr lang="en-US" sz="2800" b="1" i="0" smtClean="0">
                                <a:latin typeface="Cambria Math" panose="02040503050406030204" pitchFamily="18" charset="0"/>
                              </a:rPr>
                              <m:t>𝐫𝐞𝐜</m:t>
                            </m:r>
                          </m:sup>
                        </m:sSubSup>
                        <m:r>
                          <a:rPr lang="en-US" sz="2800" b="1" i="0"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0" smtClean="0">
                                <a:latin typeface="Cambria Math" panose="02040503050406030204" pitchFamily="18" charset="0"/>
                              </a:rPr>
                              <m:t>𝐄</m:t>
                            </m:r>
                          </m:e>
                          <m:sub>
                            <m:r>
                              <a:rPr lang="en-US" sz="2800" b="1" i="0" smtClean="0">
                                <a:latin typeface="Cambria Math" panose="02040503050406030204" pitchFamily="18" charset="0"/>
                              </a:rPr>
                              <m:t>𝛍</m:t>
                            </m:r>
                          </m:sub>
                          <m:sup>
                            <m:r>
                              <a:rPr lang="en-US" sz="2800" b="1" i="0" smtClean="0">
                                <a:latin typeface="Cambria Math" panose="02040503050406030204" pitchFamily="18" charset="0"/>
                              </a:rPr>
                              <m:t>𝐫𝐞𝐜</m:t>
                            </m:r>
                          </m:sup>
                        </m:sSubSup>
                        <m:r>
                          <a:rPr lang="en-US" sz="2800" b="1" i="0"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0" smtClean="0">
                                <a:latin typeface="Cambria Math" panose="02040503050406030204" pitchFamily="18" charset="0"/>
                              </a:rPr>
                              <m:t>𝐄</m:t>
                            </m:r>
                          </m:e>
                          <m:sub>
                            <m:r>
                              <a:rPr lang="en-US" sz="2800" b="1" i="0" smtClean="0">
                                <a:latin typeface="Cambria Math" panose="02040503050406030204" pitchFamily="18" charset="0"/>
                              </a:rPr>
                              <m:t>𝐡𝐚𝐝</m:t>
                            </m:r>
                            <m:r>
                              <a:rPr lang="en-US" sz="2800" b="1" i="0" smtClean="0">
                                <a:latin typeface="Cambria Math" panose="02040503050406030204" pitchFamily="18" charset="0"/>
                              </a:rPr>
                              <m:t>, </m:t>
                            </m:r>
                            <m:r>
                              <a:rPr lang="en-US" sz="2800" b="1" i="0" smtClean="0">
                                <a:latin typeface="Cambria Math" panose="02040503050406030204" pitchFamily="18" charset="0"/>
                              </a:rPr>
                              <m:t>𝐯𝐢𝐬</m:t>
                            </m:r>
                          </m:sub>
                          <m:sup>
                            <m:r>
                              <a:rPr lang="en-US" sz="2800" b="1" i="0" smtClean="0">
                                <a:latin typeface="Cambria Math" panose="02040503050406030204" pitchFamily="18" charset="0"/>
                              </a:rPr>
                              <m:t>𝐫𝐞𝐜</m:t>
                            </m:r>
                          </m:sup>
                        </m:sSubSup>
                      </m:oMath>
                    </m:oMathPara>
                  </a14:m>
                  <a:endParaRPr lang="en-US" sz="2800" b="1" dirty="0"/>
                </a:p>
              </p:txBody>
            </p:sp>
          </mc:Choice>
          <mc:Fallback xmlns="">
            <p:sp>
              <p:nvSpPr>
                <p:cNvPr id="18" name="TextBox 17">
                  <a:extLst>
                    <a:ext uri="{FF2B5EF4-FFF2-40B4-BE49-F238E27FC236}">
                      <a16:creationId xmlns:a16="http://schemas.microsoft.com/office/drawing/2014/main" id="{42738272-587C-4047-9D23-69BC2D24832A}"/>
                    </a:ext>
                  </a:extLst>
                </p:cNvPr>
                <p:cNvSpPr txBox="1">
                  <a:spLocks noRot="1" noChangeAspect="1" noMove="1" noResize="1" noEditPoints="1" noAdjustHandles="1" noChangeArrowheads="1" noChangeShapeType="1" noTextEdit="1"/>
                </p:cNvSpPr>
                <p:nvPr/>
              </p:nvSpPr>
              <p:spPr>
                <a:xfrm>
                  <a:off x="8286487" y="3403068"/>
                  <a:ext cx="3469541" cy="558679"/>
                </a:xfrm>
                <a:prstGeom prst="rect">
                  <a:avLst/>
                </a:prstGeom>
                <a:blipFill>
                  <a:blip r:embed="rId9"/>
                  <a:stretch>
                    <a:fillRect l="-365" b="-6667"/>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0CD8360-380B-9047-9BB7-CC71BE14A8C2}"/>
                </a:ext>
              </a:extLst>
            </p:cNvPr>
            <p:cNvSpPr/>
            <p:nvPr/>
          </p:nvSpPr>
          <p:spPr>
            <a:xfrm>
              <a:off x="8286487" y="2877114"/>
              <a:ext cx="3885551" cy="400110"/>
            </a:xfrm>
            <a:prstGeom prst="rect">
              <a:avLst/>
            </a:prstGeom>
          </p:spPr>
          <p:txBody>
            <a:bodyPr wrap="none">
              <a:spAutoFit/>
            </a:bodyPr>
            <a:lstStyle/>
            <a:p>
              <a:r>
                <a:rPr lang="en-US" sz="2000" dirty="0"/>
                <a:t>Calorimetric energy reconstruction:</a:t>
              </a:r>
            </a:p>
          </p:txBody>
        </p:sp>
      </p:grpSp>
      <p:sp>
        <p:nvSpPr>
          <p:cNvPr id="21" name="Rectangle 20">
            <a:extLst>
              <a:ext uri="{FF2B5EF4-FFF2-40B4-BE49-F238E27FC236}">
                <a16:creationId xmlns:a16="http://schemas.microsoft.com/office/drawing/2014/main" id="{DA05411F-3BD4-B848-BD5B-598EFF7DB1B1}"/>
              </a:ext>
            </a:extLst>
          </p:cNvPr>
          <p:cNvSpPr/>
          <p:nvPr/>
        </p:nvSpPr>
        <p:spPr>
          <a:xfrm>
            <a:off x="5338354" y="2070914"/>
            <a:ext cx="2842573" cy="400110"/>
          </a:xfrm>
          <a:prstGeom prst="rect">
            <a:avLst/>
          </a:prstGeom>
        </p:spPr>
        <p:txBody>
          <a:bodyPr wrap="none">
            <a:spAutoFit/>
          </a:bodyPr>
          <a:lstStyle/>
          <a:p>
            <a:r>
              <a:rPr lang="en-US" sz="2000" dirty="0"/>
              <a:t>True energy components:</a:t>
            </a:r>
          </a:p>
        </p:txBody>
      </p:sp>
      <p:sp>
        <p:nvSpPr>
          <p:cNvPr id="8" name="Date Placeholder 7">
            <a:extLst>
              <a:ext uri="{FF2B5EF4-FFF2-40B4-BE49-F238E27FC236}">
                <a16:creationId xmlns:a16="http://schemas.microsoft.com/office/drawing/2014/main" id="{DBA6ACBD-E7A1-D343-9360-A84149CDE966}"/>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CB84AB6E-ADE6-F94B-AB44-03AB7F950F99}"/>
              </a:ext>
            </a:extLst>
          </p:cNvPr>
          <p:cNvSpPr>
            <a:spLocks noGrp="1"/>
          </p:cNvSpPr>
          <p:nvPr>
            <p:ph type="sldNum" sz="quarter" idx="12"/>
          </p:nvPr>
        </p:nvSpPr>
        <p:spPr/>
        <p:txBody>
          <a:bodyPr/>
          <a:lstStyle/>
          <a:p>
            <a:fld id="{A57F9112-1840-42A5-8E86-90BE042C0880}" type="slidenum">
              <a:rPr lang="en-US" smtClean="0"/>
              <a:pPr/>
              <a:t>5</a:t>
            </a:fld>
            <a:endParaRPr lang="en-US" dirty="0"/>
          </a:p>
        </p:txBody>
      </p:sp>
    </p:spTree>
    <p:extLst>
      <p:ext uri="{BB962C8B-B14F-4D97-AF65-F5344CB8AC3E}">
        <p14:creationId xmlns:p14="http://schemas.microsoft.com/office/powerpoint/2010/main" val="3704042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4177E8-16D3-F84D-A6B4-11B36C14C3E9}"/>
              </a:ext>
            </a:extLst>
          </p:cNvPr>
          <p:cNvSpPr>
            <a:spLocks noGrp="1"/>
          </p:cNvSpPr>
          <p:nvPr>
            <p:ph type="title"/>
          </p:nvPr>
        </p:nvSpPr>
        <p:spPr/>
        <p:txBody>
          <a:bodyPr/>
          <a:lstStyle/>
          <a:p>
            <a:r>
              <a:rPr lang="en-US" dirty="0"/>
              <a:t>Verify the modeling of the missing hadronic energy at MicroBooNE</a:t>
            </a:r>
          </a:p>
        </p:txBody>
      </p:sp>
      <p:sp>
        <p:nvSpPr>
          <p:cNvPr id="3" name="Content Placeholder 2">
            <a:extLst>
              <a:ext uri="{FF2B5EF4-FFF2-40B4-BE49-F238E27FC236}">
                <a16:creationId xmlns:a16="http://schemas.microsoft.com/office/drawing/2014/main" id="{BEBF5A5F-046A-E245-A867-0F9E3BB70443}"/>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E5CA064A-EFCC-F045-B116-1FED6652848D}"/>
              </a:ext>
            </a:extLst>
          </p:cNvPr>
          <p:cNvSpPr>
            <a:spLocks noGrp="1"/>
          </p:cNvSpPr>
          <p:nvPr>
            <p:ph type="ftr" sz="quarter" idx="11"/>
          </p:nvPr>
        </p:nvSpPr>
        <p:spPr/>
        <p:txBody>
          <a:bodyPr/>
          <a:lstStyle/>
          <a:p>
            <a:r>
              <a:rPr lang="en-US"/>
              <a:t>Brookhaven Forum 2021</a:t>
            </a:r>
            <a:endParaRPr lang="en-US" dirty="0"/>
          </a:p>
        </p:txBody>
      </p:sp>
      <p:sp>
        <p:nvSpPr>
          <p:cNvPr id="2" name="Date Placeholder 1">
            <a:extLst>
              <a:ext uri="{FF2B5EF4-FFF2-40B4-BE49-F238E27FC236}">
                <a16:creationId xmlns:a16="http://schemas.microsoft.com/office/drawing/2014/main" id="{207B47D5-EC3B-AA47-B3CF-CFBCF2171BE1}"/>
              </a:ext>
            </a:extLst>
          </p:cNvPr>
          <p:cNvSpPr>
            <a:spLocks noGrp="1"/>
          </p:cNvSpPr>
          <p:nvPr>
            <p:ph type="dt" sz="half" idx="10"/>
          </p:nvPr>
        </p:nvSpPr>
        <p:spPr/>
        <p:txBody>
          <a:bodyPr/>
          <a:lstStyle/>
          <a:p>
            <a:r>
              <a:rPr lang="en-US"/>
              <a:t>Wenqiang Gu</a:t>
            </a:r>
          </a:p>
        </p:txBody>
      </p:sp>
      <p:sp>
        <p:nvSpPr>
          <p:cNvPr id="4" name="Slide Number Placeholder 3">
            <a:extLst>
              <a:ext uri="{FF2B5EF4-FFF2-40B4-BE49-F238E27FC236}">
                <a16:creationId xmlns:a16="http://schemas.microsoft.com/office/drawing/2014/main" id="{A61B87CB-FCBD-AA47-AE4B-C1A446B5856D}"/>
              </a:ext>
            </a:extLst>
          </p:cNvPr>
          <p:cNvSpPr>
            <a:spLocks noGrp="1"/>
          </p:cNvSpPr>
          <p:nvPr>
            <p:ph type="sldNum" sz="quarter" idx="12"/>
          </p:nvPr>
        </p:nvSpPr>
        <p:spPr/>
        <p:txBody>
          <a:bodyPr/>
          <a:lstStyle/>
          <a:p>
            <a:fld id="{A57F9112-1840-42A5-8E86-90BE042C0880}" type="slidenum">
              <a:rPr lang="en-US" smtClean="0"/>
              <a:t>6</a:t>
            </a:fld>
            <a:endParaRPr lang="en-US"/>
          </a:p>
        </p:txBody>
      </p:sp>
    </p:spTree>
    <p:extLst>
      <p:ext uri="{BB962C8B-B14F-4D97-AF65-F5344CB8AC3E}">
        <p14:creationId xmlns:p14="http://schemas.microsoft.com/office/powerpoint/2010/main" val="832074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EC874D-A548-784B-9BE3-E929314226AB}"/>
              </a:ext>
            </a:extLst>
          </p:cNvPr>
          <p:cNvPicPr>
            <a:picLocks noChangeAspect="1"/>
          </p:cNvPicPr>
          <p:nvPr/>
        </p:nvPicPr>
        <p:blipFill>
          <a:blip r:embed="rId3"/>
          <a:stretch>
            <a:fillRect/>
          </a:stretch>
        </p:blipFill>
        <p:spPr>
          <a:xfrm>
            <a:off x="6830023" y="934263"/>
            <a:ext cx="4954242" cy="4758267"/>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A6FFBFB-E062-4685-BF20-74825322CDDD}"/>
                  </a:ext>
                </a:extLst>
              </p:cNvPr>
              <p:cNvSpPr>
                <a:spLocks noGrp="1"/>
              </p:cNvSpPr>
              <p:nvPr>
                <p:ph type="title"/>
              </p:nvPr>
            </p:nvSpPr>
            <p:spPr/>
            <p:txBody>
              <a:bodyPr>
                <a:noAutofit/>
              </a:bodyPr>
              <a:lstStyle/>
              <a:p>
                <a:r>
                  <a:rPr lang="en-US" sz="3500" dirty="0"/>
                  <a:t>Selection of Inclusive Charged-Current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𝜈</m:t>
                        </m:r>
                      </m:e>
                      <m:sub>
                        <m:r>
                          <a:rPr lang="en-US" sz="3500" b="0" i="1" smtClean="0">
                            <a:latin typeface="Cambria Math" panose="02040503050406030204" pitchFamily="18" charset="0"/>
                          </a:rPr>
                          <m:t>𝜇</m:t>
                        </m:r>
                      </m:sub>
                    </m:sSub>
                  </m:oMath>
                </a14:m>
                <a:r>
                  <a:rPr lang="en-US" sz="3500" dirty="0"/>
                  <a:t> Interactions</a:t>
                </a:r>
              </a:p>
            </p:txBody>
          </p:sp>
        </mc:Choice>
        <mc:Fallback xmlns="">
          <p:sp>
            <p:nvSpPr>
              <p:cNvPr id="2" name="Title 1">
                <a:extLst>
                  <a:ext uri="{FF2B5EF4-FFF2-40B4-BE49-F238E27FC236}">
                    <a16:creationId xmlns:a16="http://schemas.microsoft.com/office/drawing/2014/main" id="{DA6FFBFB-E062-4685-BF20-74825322CDDD}"/>
                  </a:ext>
                </a:extLst>
              </p:cNvPr>
              <p:cNvSpPr>
                <a:spLocks noGrp="1" noRot="1" noChangeAspect="1" noMove="1" noResize="1" noEditPoints="1" noAdjustHandles="1" noChangeArrowheads="1" noChangeShapeType="1" noTextEdit="1"/>
              </p:cNvSpPr>
              <p:nvPr>
                <p:ph type="title"/>
              </p:nvPr>
            </p:nvSpPr>
            <p:spPr>
              <a:blipFill>
                <a:blip r:embed="rId4"/>
                <a:stretch>
                  <a:fillRect l="-1610" t="-12174" b="-2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34BC9A-AF4D-4078-9703-8A39F710E62F}"/>
                  </a:ext>
                </a:extLst>
              </p:cNvPr>
              <p:cNvSpPr>
                <a:spLocks noGrp="1"/>
              </p:cNvSpPr>
              <p:nvPr>
                <p:ph idx="1"/>
              </p:nvPr>
            </p:nvSpPr>
            <p:spPr>
              <a:xfrm>
                <a:off x="407735" y="3725332"/>
                <a:ext cx="5904434" cy="2764549"/>
              </a:xfrm>
            </p:spPr>
            <p:txBody>
              <a:bodyPr>
                <a:normAutofit/>
              </a:bodyPr>
              <a:lstStyle/>
              <a:p>
                <a:r>
                  <a:rPr lang="en-US" sz="2400" dirty="0"/>
                  <a:t>Achieved excellent cosmic-</a:t>
                </a:r>
                <a14:m>
                  <m:oMath xmlns:m="http://schemas.openxmlformats.org/officeDocument/2006/math">
                    <m:r>
                      <a:rPr lang="en-US" sz="2400" b="0" i="1" smtClean="0">
                        <a:latin typeface="Cambria Math" panose="02040503050406030204" pitchFamily="18" charset="0"/>
                      </a:rPr>
                      <m:t>𝜇</m:t>
                    </m:r>
                  </m:oMath>
                </a14:m>
                <a:r>
                  <a:rPr lang="en-US" sz="2400" dirty="0"/>
                  <a:t> rejection</a:t>
                </a:r>
              </a:p>
              <a:p>
                <a:pPr lvl="1"/>
                <a:r>
                  <a:rPr lang="en-US" sz="1900" dirty="0"/>
                  <a:t>Wire-Cell</a:t>
                </a:r>
                <a:r>
                  <a:rPr lang="en-US" sz="1900" baseline="30000" dirty="0"/>
                  <a:t> </a:t>
                </a:r>
                <a:r>
                  <a:rPr lang="en-US" sz="1900" dirty="0"/>
                  <a:t>reconstruction: </a:t>
                </a:r>
                <a:r>
                  <a:rPr lang="nn-NO" sz="1400" dirty="0">
                    <a:latin typeface="+mj-lt"/>
                  </a:rPr>
                  <a:t>JINST 16 (2021) 06, P06043</a:t>
                </a:r>
              </a:p>
              <a:p>
                <a:pPr lvl="1"/>
                <a:r>
                  <a:rPr lang="en-US" sz="1900" dirty="0"/>
                  <a:t>Generic-</a:t>
                </a:r>
                <a14:m>
                  <m:oMath xmlns:m="http://schemas.openxmlformats.org/officeDocument/2006/math">
                    <m:r>
                      <a:rPr lang="en-US" sz="1900" b="0" i="1" smtClean="0">
                        <a:latin typeface="Cambria Math" panose="02040503050406030204" pitchFamily="18" charset="0"/>
                      </a:rPr>
                      <m:t>𝜈</m:t>
                    </m:r>
                  </m:oMath>
                </a14:m>
                <a:r>
                  <a:rPr lang="en-US" sz="1900" dirty="0"/>
                  <a:t> detection: </a:t>
                </a:r>
              </a:p>
              <a:p>
                <a:pPr lvl="2"/>
                <a:r>
                  <a:rPr lang="en-US" sz="1400" dirty="0">
                    <a:latin typeface="+mj-lt"/>
                  </a:rPr>
                  <a:t>arXiv:2012.07928,    </a:t>
                </a:r>
                <a:r>
                  <a:rPr lang="en-US" sz="1400" b="0" i="0" dirty="0">
                    <a:solidFill>
                      <a:srgbClr val="000000"/>
                    </a:solidFill>
                    <a:effectLst/>
                    <a:latin typeface="+mj-lt"/>
                  </a:rPr>
                  <a:t>Phys. Rev. Applied 15, 064071 (2021)</a:t>
                </a:r>
                <a:endParaRPr lang="nn-NO" sz="1400" dirty="0">
                  <a:latin typeface="+mj-lt"/>
                </a:endParaRPr>
              </a:p>
              <a:p>
                <a:r>
                  <a:rPr lang="en-US" sz="2400" dirty="0">
                    <a:solidFill>
                      <a:schemeClr val="tx1"/>
                    </a:solidFill>
                  </a:rPr>
                  <a:t>The </a:t>
                </a:r>
                <a:r>
                  <a:rPr lang="en-US" sz="2400" b="1" dirty="0">
                    <a:solidFill>
                      <a:srgbClr val="0000FF"/>
                    </a:solidFill>
                  </a:rPr>
                  <a:t>high-statistics</a:t>
                </a:r>
                <a:r>
                  <a:rPr lang="en-US" sz="2400" dirty="0">
                    <a:solidFill>
                      <a:schemeClr val="tx1"/>
                    </a:solidFill>
                  </a:rPr>
                  <a:t> event selection allows for high-precision/multi-dimensional cross-section measurements</a:t>
                </a:r>
              </a:p>
            </p:txBody>
          </p:sp>
        </mc:Choice>
        <mc:Fallback xmlns="">
          <p:sp>
            <p:nvSpPr>
              <p:cNvPr id="3" name="Content Placeholder 2">
                <a:extLst>
                  <a:ext uri="{FF2B5EF4-FFF2-40B4-BE49-F238E27FC236}">
                    <a16:creationId xmlns:a16="http://schemas.microsoft.com/office/drawing/2014/main" id="{BF34BC9A-AF4D-4078-9703-8A39F710E62F}"/>
                  </a:ext>
                </a:extLst>
              </p:cNvPr>
              <p:cNvSpPr>
                <a:spLocks noGrp="1" noRot="1" noChangeAspect="1" noMove="1" noResize="1" noEditPoints="1" noAdjustHandles="1" noChangeArrowheads="1" noChangeShapeType="1" noTextEdit="1"/>
              </p:cNvSpPr>
              <p:nvPr>
                <p:ph idx="1"/>
              </p:nvPr>
            </p:nvSpPr>
            <p:spPr>
              <a:xfrm>
                <a:off x="407735" y="3725332"/>
                <a:ext cx="5904434" cy="2764549"/>
              </a:xfrm>
              <a:blipFill>
                <a:blip r:embed="rId5"/>
                <a:stretch>
                  <a:fillRect l="-1505" t="-2740" r="-279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6FCAC30-B6D4-467D-BCB1-C06AF87DAA1C}"/>
              </a:ext>
            </a:extLst>
          </p:cNvPr>
          <p:cNvSpPr>
            <a:spLocks noGrp="1"/>
          </p:cNvSpPr>
          <p:nvPr>
            <p:ph type="ftr" sz="quarter" idx="11"/>
          </p:nvPr>
        </p:nvSpPr>
        <p:spPr/>
        <p:txBody>
          <a:bodyPr/>
          <a:lstStyle/>
          <a:p>
            <a:r>
              <a:rPr lang="en-US"/>
              <a:t>Brookhaven Forum 2021</a:t>
            </a:r>
            <a:endParaRPr lang="en-US" dirty="0"/>
          </a:p>
        </p:txBody>
      </p:sp>
      <p:pic>
        <p:nvPicPr>
          <p:cNvPr id="12" name="Picture 11" descr="A picture containing text, clipart&#10;&#10;Description automatically generated">
            <a:extLst>
              <a:ext uri="{FF2B5EF4-FFF2-40B4-BE49-F238E27FC236}">
                <a16:creationId xmlns:a16="http://schemas.microsoft.com/office/drawing/2014/main" id="{2AC4D6B2-BD87-4980-BB7D-2E96647830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6429" y="5879690"/>
            <a:ext cx="2255571" cy="703534"/>
          </a:xfrm>
          <a:prstGeom prst="rect">
            <a:avLst/>
          </a:prstGeom>
        </p:spPr>
      </p:pic>
      <mc:AlternateContent xmlns:mc="http://schemas.openxmlformats.org/markup-compatibility/2006" xmlns:a14="http://schemas.microsoft.com/office/drawing/2010/main">
        <mc:Choice Requires="a14">
          <p:graphicFrame>
            <p:nvGraphicFramePr>
              <p:cNvPr id="19" name="Table 19">
                <a:extLst>
                  <a:ext uri="{FF2B5EF4-FFF2-40B4-BE49-F238E27FC236}">
                    <a16:creationId xmlns:a16="http://schemas.microsoft.com/office/drawing/2014/main" id="{8D36703F-F319-4FDD-A857-5662C0369ACB}"/>
                  </a:ext>
                </a:extLst>
              </p:cNvPr>
              <p:cNvGraphicFramePr>
                <a:graphicFrameLocks noGrp="1"/>
              </p:cNvGraphicFramePr>
              <p:nvPr>
                <p:extLst>
                  <p:ext uri="{D42A27DB-BD31-4B8C-83A1-F6EECF244321}">
                    <p14:modId xmlns:p14="http://schemas.microsoft.com/office/powerpoint/2010/main" val="664959045"/>
                  </p:ext>
                </p:extLst>
              </p:nvPr>
            </p:nvGraphicFramePr>
            <p:xfrm>
              <a:off x="275303" y="1093292"/>
              <a:ext cx="6096000" cy="2221929"/>
            </p:xfrm>
            <a:graphic>
              <a:graphicData uri="http://schemas.openxmlformats.org/drawingml/2006/table">
                <a:tbl>
                  <a:tblPr firstRow="1" bandRow="1">
                    <a:tableStyleId>{74C1A8A3-306A-4EB7-A6B1-4F7E0EB9C5D6}</a:tableStyleId>
                  </a:tblPr>
                  <a:tblGrid>
                    <a:gridCol w="2015410">
                      <a:extLst>
                        <a:ext uri="{9D8B030D-6E8A-4147-A177-3AD203B41FA5}">
                          <a16:colId xmlns:a16="http://schemas.microsoft.com/office/drawing/2014/main" val="3579493170"/>
                        </a:ext>
                      </a:extLst>
                    </a:gridCol>
                    <a:gridCol w="1282046">
                      <a:extLst>
                        <a:ext uri="{9D8B030D-6E8A-4147-A177-3AD203B41FA5}">
                          <a16:colId xmlns:a16="http://schemas.microsoft.com/office/drawing/2014/main" val="2448895152"/>
                        </a:ext>
                      </a:extLst>
                    </a:gridCol>
                    <a:gridCol w="1329179">
                      <a:extLst>
                        <a:ext uri="{9D8B030D-6E8A-4147-A177-3AD203B41FA5}">
                          <a16:colId xmlns:a16="http://schemas.microsoft.com/office/drawing/2014/main" val="717502438"/>
                        </a:ext>
                      </a:extLst>
                    </a:gridCol>
                    <a:gridCol w="1469365">
                      <a:extLst>
                        <a:ext uri="{9D8B030D-6E8A-4147-A177-3AD203B41FA5}">
                          <a16:colId xmlns:a16="http://schemas.microsoft.com/office/drawing/2014/main" val="3524504423"/>
                        </a:ext>
                      </a:extLst>
                    </a:gridCol>
                  </a:tblGrid>
                  <a:tr h="370840">
                    <a:tc>
                      <a:txBody>
                        <a:bodyPr/>
                        <a:lstStyle/>
                        <a:p>
                          <a:endParaRPr lang="en-US" dirty="0"/>
                        </a:p>
                      </a:txBody>
                      <a:tcPr/>
                    </a:tc>
                    <a:tc>
                      <a:txBody>
                        <a:bodyPr/>
                        <a:lstStyle/>
                        <a:p>
                          <a:pPr algn="ctr"/>
                          <a:r>
                            <a:rPr lang="en-US" dirty="0"/>
                            <a:t>Efficiency</a:t>
                          </a:r>
                        </a:p>
                      </a:txBody>
                      <a:tcPr/>
                    </a:tc>
                    <a:tc>
                      <a:txBody>
                        <a:bodyPr/>
                        <a:lstStyle/>
                        <a:p>
                          <a:pPr algn="ctr"/>
                          <a:r>
                            <a:rPr lang="en-US" dirty="0"/>
                            <a:t>Purity</a:t>
                          </a:r>
                        </a:p>
                      </a:txBody>
                      <a:tcPr/>
                    </a:tc>
                    <a:tc>
                      <a:txBody>
                        <a:bodyPr/>
                        <a:lstStyle/>
                        <a:p>
                          <a:pPr algn="ctr"/>
                          <a:r>
                            <a:rPr lang="en-US" dirty="0"/>
                            <a:t>Cosmic-</a:t>
                          </a:r>
                          <a14:m>
                            <m:oMath xmlns:m="http://schemas.openxmlformats.org/officeDocument/2006/math">
                              <m:r>
                                <a:rPr lang="en-US" smtClean="0">
                                  <a:latin typeface="Cambria Math" panose="02040503050406030204" pitchFamily="18" charset="0"/>
                                </a:rPr>
                                <m:t>𝝁</m:t>
                              </m:r>
                            </m:oMath>
                          </a14:m>
                          <a:r>
                            <a:rPr lang="en-US" dirty="0"/>
                            <a:t> rejection</a:t>
                          </a:r>
                        </a:p>
                      </a:txBody>
                      <a:tcPr/>
                    </a:tc>
                    <a:extLst>
                      <a:ext uri="{0D108BD9-81ED-4DB2-BD59-A6C34878D82A}">
                        <a16:rowId xmlns:a16="http://schemas.microsoft.com/office/drawing/2014/main" val="3401435187"/>
                      </a:ext>
                    </a:extLst>
                  </a:tr>
                  <a:tr h="370840">
                    <a:tc>
                      <a:txBody>
                        <a:bodyPr/>
                        <a:lstStyle/>
                        <a:p>
                          <a:r>
                            <a:rPr lang="en-US" dirty="0"/>
                            <a:t>Trigger</a:t>
                          </a:r>
                        </a:p>
                      </a:txBody>
                      <a:tcPr/>
                    </a:tc>
                    <a:tc>
                      <a:txBody>
                        <a:bodyPr/>
                        <a:lstStyle/>
                        <a:p>
                          <a:pPr algn="ctr"/>
                          <a:r>
                            <a:rPr lang="en-US" dirty="0"/>
                            <a:t>1</a:t>
                          </a:r>
                        </a:p>
                      </a:txBody>
                      <a:tcPr/>
                    </a:tc>
                    <a:tc>
                      <a:txBody>
                        <a:bodyPr/>
                        <a:lstStyle/>
                        <a:p>
                          <a:pPr algn="ctr"/>
                          <a:r>
                            <a:rPr lang="en-US" dirty="0"/>
                            <a:t>5e-5</a:t>
                          </a:r>
                        </a:p>
                      </a:txBody>
                      <a:tcPr/>
                    </a:tc>
                    <a:tc>
                      <a:txBody>
                        <a:bodyPr/>
                        <a:lstStyle/>
                        <a:p>
                          <a:pPr algn="ctr"/>
                          <a:r>
                            <a:rPr lang="en-US" dirty="0"/>
                            <a:t>1</a:t>
                          </a:r>
                        </a:p>
                      </a:txBody>
                      <a:tcPr/>
                    </a:tc>
                    <a:extLst>
                      <a:ext uri="{0D108BD9-81ED-4DB2-BD59-A6C34878D82A}">
                        <a16:rowId xmlns:a16="http://schemas.microsoft.com/office/drawing/2014/main" val="3745174637"/>
                      </a:ext>
                    </a:extLst>
                  </a:tr>
                  <a:tr h="370840">
                    <a:tc>
                      <a:txBody>
                        <a:bodyPr/>
                        <a:lstStyle/>
                        <a:p>
                          <a:r>
                            <a:rPr lang="en-US" dirty="0"/>
                            <a:t>Generic-</a:t>
                          </a:r>
                          <a14:m>
                            <m:oMath xmlns:m="http://schemas.openxmlformats.org/officeDocument/2006/math">
                              <m:r>
                                <a:rPr lang="en-US" smtClean="0">
                                  <a:latin typeface="Cambria Math" panose="02040503050406030204" pitchFamily="18" charset="0"/>
                                </a:rPr>
                                <m:t>𝜈</m:t>
                              </m:r>
                            </m:oMath>
                          </a14:m>
                          <a:r>
                            <a:rPr lang="en-US" dirty="0"/>
                            <a:t> detection</a:t>
                          </a:r>
                        </a:p>
                      </a:txBody>
                      <a:tcPr/>
                    </a:tc>
                    <a:tc>
                      <a:txBody>
                        <a:bodyPr/>
                        <a:lstStyle/>
                        <a:p>
                          <a:pPr algn="ctr"/>
                          <a:r>
                            <a:rPr lang="en-US" dirty="0"/>
                            <a:t>80%</a:t>
                          </a:r>
                        </a:p>
                      </a:txBody>
                      <a:tcPr/>
                    </a:tc>
                    <a:tc>
                      <a:txBody>
                        <a:bodyPr/>
                        <a:lstStyle/>
                        <a:p>
                          <a:pPr algn="ctr"/>
                          <a:r>
                            <a:rPr lang="en-US" dirty="0"/>
                            <a:t>65%</a:t>
                          </a:r>
                        </a:p>
                      </a:txBody>
                      <a:tcPr/>
                    </a:tc>
                    <a:tc>
                      <a:txBody>
                        <a:bodyPr/>
                        <a:lstStyle/>
                        <a:p>
                          <a:pPr algn="ctr"/>
                          <a:r>
                            <a:rPr lang="en-US" dirty="0"/>
                            <a:t>7e-6</a:t>
                          </a:r>
                        </a:p>
                      </a:txBody>
                      <a:tcPr/>
                    </a:tc>
                    <a:extLst>
                      <a:ext uri="{0D108BD9-81ED-4DB2-BD59-A6C34878D82A}">
                        <a16:rowId xmlns:a16="http://schemas.microsoft.com/office/drawing/2014/main" val="739312581"/>
                      </a:ext>
                    </a:extLst>
                  </a:tr>
                  <a:tr h="370840">
                    <a:tc>
                      <a:txBody>
                        <a:bodyPr/>
                        <a:lstStyle/>
                        <a:p>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𝝂</m:t>
                                  </m:r>
                                </m:e>
                                <m:sub>
                                  <m:r>
                                    <a:rPr lang="en-US" b="1" i="1" smtClean="0">
                                      <a:solidFill>
                                        <a:srgbClr val="0000FF"/>
                                      </a:solidFill>
                                      <a:latin typeface="Cambria Math" panose="02040503050406030204" pitchFamily="18" charset="0"/>
                                    </a:rPr>
                                    <m:t>𝝁</m:t>
                                  </m:r>
                                </m:sub>
                              </m:sSub>
                            </m:oMath>
                          </a14:m>
                          <a:r>
                            <a:rPr lang="en-US" b="1" dirty="0">
                              <a:solidFill>
                                <a:srgbClr val="0000FF"/>
                              </a:solidFill>
                            </a:rPr>
                            <a:t>CC</a:t>
                          </a:r>
                        </a:p>
                        <a:p>
                          <a:r>
                            <a:rPr lang="en-US" sz="1200" b="1" dirty="0">
                              <a:solidFill>
                                <a:srgbClr val="0000FF"/>
                              </a:solidFill>
                            </a:rPr>
                            <a:t>(Fully &amp; Partially Contained)</a:t>
                          </a:r>
                        </a:p>
                      </a:txBody>
                      <a:tcPr/>
                    </a:tc>
                    <a:tc>
                      <a:txBody>
                        <a:bodyPr/>
                        <a:lstStyle/>
                        <a:p>
                          <a:pPr algn="ctr"/>
                          <a:r>
                            <a:rPr lang="en-US" b="1" dirty="0">
                              <a:solidFill>
                                <a:srgbClr val="0000FF"/>
                              </a:solidFill>
                            </a:rPr>
                            <a:t>68%</a:t>
                          </a:r>
                        </a:p>
                      </a:txBody>
                      <a:tcPr/>
                    </a:tc>
                    <a:tc>
                      <a:txBody>
                        <a:bodyPr/>
                        <a:lstStyle/>
                        <a:p>
                          <a:pPr algn="ctr"/>
                          <a:r>
                            <a:rPr lang="en-US" b="1" dirty="0">
                              <a:solidFill>
                                <a:srgbClr val="0000FF"/>
                              </a:solidFill>
                            </a:rPr>
                            <a:t>92%</a:t>
                          </a:r>
                        </a:p>
                      </a:txBody>
                      <a:tcPr/>
                    </a:tc>
                    <a:tc>
                      <a:txBody>
                        <a:bodyPr/>
                        <a:lstStyle/>
                        <a:p>
                          <a:pPr algn="ctr"/>
                          <a:r>
                            <a:rPr lang="en-US" dirty="0"/>
                            <a:t>7e-7</a:t>
                          </a:r>
                        </a:p>
                      </a:txBody>
                      <a:tcPr/>
                    </a:tc>
                    <a:extLst>
                      <a:ext uri="{0D108BD9-81ED-4DB2-BD59-A6C34878D82A}">
                        <a16:rowId xmlns:a16="http://schemas.microsoft.com/office/drawing/2014/main" val="154795463"/>
                      </a:ext>
                    </a:extLst>
                  </a:tr>
                </a:tbl>
              </a:graphicData>
            </a:graphic>
          </p:graphicFrame>
        </mc:Choice>
        <mc:Fallback xmlns="">
          <p:graphicFrame>
            <p:nvGraphicFramePr>
              <p:cNvPr id="19" name="Table 19">
                <a:extLst>
                  <a:ext uri="{FF2B5EF4-FFF2-40B4-BE49-F238E27FC236}">
                    <a16:creationId xmlns:a16="http://schemas.microsoft.com/office/drawing/2014/main" id="{8D36703F-F319-4FDD-A857-5662C0369ACB}"/>
                  </a:ext>
                </a:extLst>
              </p:cNvPr>
              <p:cNvGraphicFramePr>
                <a:graphicFrameLocks noGrp="1"/>
              </p:cNvGraphicFramePr>
              <p:nvPr>
                <p:extLst>
                  <p:ext uri="{D42A27DB-BD31-4B8C-83A1-F6EECF244321}">
                    <p14:modId xmlns:p14="http://schemas.microsoft.com/office/powerpoint/2010/main" val="664959045"/>
                  </p:ext>
                </p:extLst>
              </p:nvPr>
            </p:nvGraphicFramePr>
            <p:xfrm>
              <a:off x="275303" y="1093292"/>
              <a:ext cx="6096000" cy="2221929"/>
            </p:xfrm>
            <a:graphic>
              <a:graphicData uri="http://schemas.openxmlformats.org/drawingml/2006/table">
                <a:tbl>
                  <a:tblPr firstRow="1" bandRow="1">
                    <a:tableStyleId>{74C1A8A3-306A-4EB7-A6B1-4F7E0EB9C5D6}</a:tableStyleId>
                  </a:tblPr>
                  <a:tblGrid>
                    <a:gridCol w="2015410">
                      <a:extLst>
                        <a:ext uri="{9D8B030D-6E8A-4147-A177-3AD203B41FA5}">
                          <a16:colId xmlns:a16="http://schemas.microsoft.com/office/drawing/2014/main" val="3579493170"/>
                        </a:ext>
                      </a:extLst>
                    </a:gridCol>
                    <a:gridCol w="1282046">
                      <a:extLst>
                        <a:ext uri="{9D8B030D-6E8A-4147-A177-3AD203B41FA5}">
                          <a16:colId xmlns:a16="http://schemas.microsoft.com/office/drawing/2014/main" val="2448895152"/>
                        </a:ext>
                      </a:extLst>
                    </a:gridCol>
                    <a:gridCol w="1329179">
                      <a:extLst>
                        <a:ext uri="{9D8B030D-6E8A-4147-A177-3AD203B41FA5}">
                          <a16:colId xmlns:a16="http://schemas.microsoft.com/office/drawing/2014/main" val="717502438"/>
                        </a:ext>
                      </a:extLst>
                    </a:gridCol>
                    <a:gridCol w="1469365">
                      <a:extLst>
                        <a:ext uri="{9D8B030D-6E8A-4147-A177-3AD203B41FA5}">
                          <a16:colId xmlns:a16="http://schemas.microsoft.com/office/drawing/2014/main" val="3524504423"/>
                        </a:ext>
                      </a:extLst>
                    </a:gridCol>
                  </a:tblGrid>
                  <a:tr h="640080">
                    <a:tc>
                      <a:txBody>
                        <a:bodyPr/>
                        <a:lstStyle/>
                        <a:p>
                          <a:endParaRPr lang="en-US" dirty="0"/>
                        </a:p>
                      </a:txBody>
                      <a:tcPr/>
                    </a:tc>
                    <a:tc>
                      <a:txBody>
                        <a:bodyPr/>
                        <a:lstStyle/>
                        <a:p>
                          <a:pPr algn="ctr"/>
                          <a:r>
                            <a:rPr lang="en-US" dirty="0"/>
                            <a:t>Efficiency</a:t>
                          </a:r>
                        </a:p>
                      </a:txBody>
                      <a:tcPr/>
                    </a:tc>
                    <a:tc>
                      <a:txBody>
                        <a:bodyPr/>
                        <a:lstStyle/>
                        <a:p>
                          <a:pPr algn="ctr"/>
                          <a:r>
                            <a:rPr lang="en-US" dirty="0"/>
                            <a:t>Purity</a:t>
                          </a:r>
                        </a:p>
                      </a:txBody>
                      <a:tcPr/>
                    </a:tc>
                    <a:tc>
                      <a:txBody>
                        <a:bodyPr/>
                        <a:lstStyle/>
                        <a:p>
                          <a:endParaRPr lang="en-US"/>
                        </a:p>
                      </a:txBody>
                      <a:tcPr>
                        <a:blipFill>
                          <a:blip r:embed="rId7"/>
                          <a:stretch>
                            <a:fillRect l="-314655" t="-3922" r="-1724" b="-250980"/>
                          </a:stretch>
                        </a:blipFill>
                      </a:tcPr>
                    </a:tc>
                    <a:extLst>
                      <a:ext uri="{0D108BD9-81ED-4DB2-BD59-A6C34878D82A}">
                        <a16:rowId xmlns:a16="http://schemas.microsoft.com/office/drawing/2014/main" val="3401435187"/>
                      </a:ext>
                    </a:extLst>
                  </a:tr>
                  <a:tr h="370840">
                    <a:tc>
                      <a:txBody>
                        <a:bodyPr/>
                        <a:lstStyle/>
                        <a:p>
                          <a:r>
                            <a:rPr lang="en-US" dirty="0"/>
                            <a:t>Trigger</a:t>
                          </a:r>
                        </a:p>
                      </a:txBody>
                      <a:tcPr/>
                    </a:tc>
                    <a:tc>
                      <a:txBody>
                        <a:bodyPr/>
                        <a:lstStyle/>
                        <a:p>
                          <a:pPr algn="ctr"/>
                          <a:r>
                            <a:rPr lang="en-US" dirty="0"/>
                            <a:t>1</a:t>
                          </a:r>
                        </a:p>
                      </a:txBody>
                      <a:tcPr/>
                    </a:tc>
                    <a:tc>
                      <a:txBody>
                        <a:bodyPr/>
                        <a:lstStyle/>
                        <a:p>
                          <a:pPr algn="ctr"/>
                          <a:r>
                            <a:rPr lang="en-US" dirty="0"/>
                            <a:t>5e-5</a:t>
                          </a:r>
                        </a:p>
                      </a:txBody>
                      <a:tcPr/>
                    </a:tc>
                    <a:tc>
                      <a:txBody>
                        <a:bodyPr/>
                        <a:lstStyle/>
                        <a:p>
                          <a:pPr algn="ctr"/>
                          <a:r>
                            <a:rPr lang="en-US" dirty="0"/>
                            <a:t>1</a:t>
                          </a:r>
                        </a:p>
                      </a:txBody>
                      <a:tcPr/>
                    </a:tc>
                    <a:extLst>
                      <a:ext uri="{0D108BD9-81ED-4DB2-BD59-A6C34878D82A}">
                        <a16:rowId xmlns:a16="http://schemas.microsoft.com/office/drawing/2014/main" val="3745174637"/>
                      </a:ext>
                    </a:extLst>
                  </a:tr>
                  <a:tr h="640080">
                    <a:tc>
                      <a:txBody>
                        <a:bodyPr/>
                        <a:lstStyle/>
                        <a:p>
                          <a:endParaRPr lang="en-US"/>
                        </a:p>
                      </a:txBody>
                      <a:tcPr>
                        <a:blipFill>
                          <a:blip r:embed="rId7"/>
                          <a:stretch>
                            <a:fillRect t="-160784" r="-203774" b="-94118"/>
                          </a:stretch>
                        </a:blipFill>
                      </a:tcPr>
                    </a:tc>
                    <a:tc>
                      <a:txBody>
                        <a:bodyPr/>
                        <a:lstStyle/>
                        <a:p>
                          <a:pPr algn="ctr"/>
                          <a:r>
                            <a:rPr lang="en-US" dirty="0"/>
                            <a:t>80%</a:t>
                          </a:r>
                        </a:p>
                      </a:txBody>
                      <a:tcPr/>
                    </a:tc>
                    <a:tc>
                      <a:txBody>
                        <a:bodyPr/>
                        <a:lstStyle/>
                        <a:p>
                          <a:pPr algn="ctr"/>
                          <a:r>
                            <a:rPr lang="en-US" dirty="0"/>
                            <a:t>65%</a:t>
                          </a:r>
                        </a:p>
                      </a:txBody>
                      <a:tcPr/>
                    </a:tc>
                    <a:tc>
                      <a:txBody>
                        <a:bodyPr/>
                        <a:lstStyle/>
                        <a:p>
                          <a:pPr algn="ctr"/>
                          <a:r>
                            <a:rPr lang="en-US" dirty="0"/>
                            <a:t>7e-6</a:t>
                          </a:r>
                        </a:p>
                      </a:txBody>
                      <a:tcPr/>
                    </a:tc>
                    <a:extLst>
                      <a:ext uri="{0D108BD9-81ED-4DB2-BD59-A6C34878D82A}">
                        <a16:rowId xmlns:a16="http://schemas.microsoft.com/office/drawing/2014/main" val="739312581"/>
                      </a:ext>
                    </a:extLst>
                  </a:tr>
                  <a:tr h="570929">
                    <a:tc>
                      <a:txBody>
                        <a:bodyPr/>
                        <a:lstStyle/>
                        <a:p>
                          <a:endParaRPr lang="en-US"/>
                        </a:p>
                      </a:txBody>
                      <a:tcPr>
                        <a:blipFill>
                          <a:blip r:embed="rId7"/>
                          <a:stretch>
                            <a:fillRect t="-295556" r="-203774" b="-6667"/>
                          </a:stretch>
                        </a:blipFill>
                      </a:tcPr>
                    </a:tc>
                    <a:tc>
                      <a:txBody>
                        <a:bodyPr/>
                        <a:lstStyle/>
                        <a:p>
                          <a:pPr algn="ctr"/>
                          <a:r>
                            <a:rPr lang="en-US" b="1" dirty="0">
                              <a:solidFill>
                                <a:srgbClr val="0000FF"/>
                              </a:solidFill>
                            </a:rPr>
                            <a:t>68%</a:t>
                          </a:r>
                        </a:p>
                      </a:txBody>
                      <a:tcPr/>
                    </a:tc>
                    <a:tc>
                      <a:txBody>
                        <a:bodyPr/>
                        <a:lstStyle/>
                        <a:p>
                          <a:pPr algn="ctr"/>
                          <a:r>
                            <a:rPr lang="en-US" b="1" dirty="0">
                              <a:solidFill>
                                <a:srgbClr val="0000FF"/>
                              </a:solidFill>
                            </a:rPr>
                            <a:t>92%</a:t>
                          </a:r>
                        </a:p>
                      </a:txBody>
                      <a:tcPr/>
                    </a:tc>
                    <a:tc>
                      <a:txBody>
                        <a:bodyPr/>
                        <a:lstStyle/>
                        <a:p>
                          <a:pPr algn="ctr"/>
                          <a:r>
                            <a:rPr lang="en-US" dirty="0"/>
                            <a:t>7e-7</a:t>
                          </a:r>
                        </a:p>
                      </a:txBody>
                      <a:tcPr/>
                    </a:tc>
                    <a:extLst>
                      <a:ext uri="{0D108BD9-81ED-4DB2-BD59-A6C34878D82A}">
                        <a16:rowId xmlns:a16="http://schemas.microsoft.com/office/drawing/2014/main" val="154795463"/>
                      </a:ext>
                    </a:extLst>
                  </a:tr>
                </a:tbl>
              </a:graphicData>
            </a:graphic>
          </p:graphicFrame>
        </mc:Fallback>
      </mc:AlternateContent>
      <p:sp>
        <p:nvSpPr>
          <p:cNvPr id="15" name="Rectangle: Rounded Corners 14">
            <a:extLst>
              <a:ext uri="{FF2B5EF4-FFF2-40B4-BE49-F238E27FC236}">
                <a16:creationId xmlns:a16="http://schemas.microsoft.com/office/drawing/2014/main" id="{D826AA24-C82A-448E-8374-17E4F0184540}"/>
              </a:ext>
            </a:extLst>
          </p:cNvPr>
          <p:cNvSpPr/>
          <p:nvPr/>
        </p:nvSpPr>
        <p:spPr>
          <a:xfrm>
            <a:off x="6862916" y="5732207"/>
            <a:ext cx="2910349"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2B7065-0B96-4696-B3C1-2D1149F3C46C}"/>
                  </a:ext>
                </a:extLst>
              </p:cNvPr>
              <p:cNvSpPr txBox="1"/>
              <p:nvPr/>
            </p:nvSpPr>
            <p:spPr>
              <a:xfrm>
                <a:off x="7315200" y="6027175"/>
                <a:ext cx="2320413" cy="3918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𝛎</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𝛍</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𝐡𝐚𝐝</m:t>
                          </m:r>
                        </m:sub>
                        <m:sup>
                          <m:r>
                            <a:rPr lang="en-US" b="1" i="0" smtClean="0">
                              <a:latin typeface="Cambria Math" panose="02040503050406030204" pitchFamily="18" charset="0"/>
                            </a:rPr>
                            <m:t>𝐫𝐞𝐜</m:t>
                          </m:r>
                        </m:sup>
                      </m:sSubSup>
                    </m:oMath>
                  </m:oMathPara>
                </a14:m>
                <a:endParaRPr lang="en-US" b="1" dirty="0"/>
              </a:p>
            </p:txBody>
          </p:sp>
        </mc:Choice>
        <mc:Fallback xmlns="">
          <p:sp>
            <p:nvSpPr>
              <p:cNvPr id="13" name="TextBox 12">
                <a:extLst>
                  <a:ext uri="{FF2B5EF4-FFF2-40B4-BE49-F238E27FC236}">
                    <a16:creationId xmlns:a16="http://schemas.microsoft.com/office/drawing/2014/main" id="{AD2B7065-0B96-4696-B3C1-2D1149F3C46C}"/>
                  </a:ext>
                </a:extLst>
              </p:cNvPr>
              <p:cNvSpPr txBox="1">
                <a:spLocks noRot="1" noChangeAspect="1" noMove="1" noResize="1" noEditPoints="1" noAdjustHandles="1" noChangeArrowheads="1" noChangeShapeType="1" noTextEdit="1"/>
              </p:cNvSpPr>
              <p:nvPr/>
            </p:nvSpPr>
            <p:spPr>
              <a:xfrm>
                <a:off x="7315200" y="6027175"/>
                <a:ext cx="2320413" cy="391839"/>
              </a:xfrm>
              <a:prstGeom prst="rect">
                <a:avLst/>
              </a:prstGeom>
              <a:blipFill>
                <a:blip r:embed="rId11"/>
                <a:stretch>
                  <a:fillRect b="-625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55FAFFE0-1D63-459A-A08B-A4BB69AFBE64}"/>
              </a:ext>
            </a:extLst>
          </p:cNvPr>
          <p:cNvSpPr/>
          <p:nvPr/>
        </p:nvSpPr>
        <p:spPr>
          <a:xfrm>
            <a:off x="6844783" y="5682734"/>
            <a:ext cx="2091085" cy="369332"/>
          </a:xfrm>
          <a:prstGeom prst="rect">
            <a:avLst/>
          </a:prstGeom>
        </p:spPr>
        <p:txBody>
          <a:bodyPr wrap="none">
            <a:spAutoFit/>
          </a:bodyPr>
          <a:lstStyle/>
          <a:p>
            <a:r>
              <a:rPr lang="en-US" dirty="0"/>
              <a:t>Calorimetric energy:</a:t>
            </a:r>
          </a:p>
        </p:txBody>
      </p:sp>
      <p:cxnSp>
        <p:nvCxnSpPr>
          <p:cNvPr id="22" name="Connector: Curved 21">
            <a:extLst>
              <a:ext uri="{FF2B5EF4-FFF2-40B4-BE49-F238E27FC236}">
                <a16:creationId xmlns:a16="http://schemas.microsoft.com/office/drawing/2014/main" id="{561E3ED9-7D9E-4292-B8C1-654AEA36CAA1}"/>
              </a:ext>
            </a:extLst>
          </p:cNvPr>
          <p:cNvCxnSpPr>
            <a:cxnSpLocks/>
            <a:stCxn id="15" idx="3"/>
          </p:cNvCxnSpPr>
          <p:nvPr/>
        </p:nvCxnSpPr>
        <p:spPr>
          <a:xfrm flipV="1">
            <a:off x="9773265" y="5720576"/>
            <a:ext cx="352042" cy="341012"/>
          </a:xfrm>
          <a:prstGeom prst="curvedConnector3">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a:hlinkClick r:id="rId12"/>
            <a:extLst>
              <a:ext uri="{FF2B5EF4-FFF2-40B4-BE49-F238E27FC236}">
                <a16:creationId xmlns:a16="http://schemas.microsoft.com/office/drawing/2014/main" id="{D8D3323A-BED5-44C7-8E03-FD3582AC24B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30333" y="-246184"/>
            <a:ext cx="1502347" cy="1502347"/>
          </a:xfrm>
          <a:prstGeom prst="rect">
            <a:avLst/>
          </a:prstGeom>
        </p:spPr>
      </p:pic>
      <p:sp>
        <p:nvSpPr>
          <p:cNvPr id="11" name="Rectangle 10">
            <a:extLst>
              <a:ext uri="{FF2B5EF4-FFF2-40B4-BE49-F238E27FC236}">
                <a16:creationId xmlns:a16="http://schemas.microsoft.com/office/drawing/2014/main" id="{183D13CB-AD4E-F445-8EE3-3787D840E025}"/>
              </a:ext>
            </a:extLst>
          </p:cNvPr>
          <p:cNvSpPr/>
          <p:nvPr/>
        </p:nvSpPr>
        <p:spPr>
          <a:xfrm>
            <a:off x="9305732" y="1981200"/>
            <a:ext cx="2207842" cy="1502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D8CAB95-602A-F04E-B267-4BF6338B4346}"/>
              </a:ext>
            </a:extLst>
          </p:cNvPr>
          <p:cNvSpPr/>
          <p:nvPr/>
        </p:nvSpPr>
        <p:spPr>
          <a:xfrm>
            <a:off x="9276235" y="2567400"/>
            <a:ext cx="2153154" cy="707886"/>
          </a:xfrm>
          <a:prstGeom prst="rect">
            <a:avLst/>
          </a:prstGeom>
        </p:spPr>
        <p:txBody>
          <a:bodyPr wrap="none">
            <a:spAutoFit/>
          </a:bodyPr>
          <a:lstStyle/>
          <a:p>
            <a:r>
              <a:rPr lang="en-US" sz="2000" dirty="0" err="1"/>
              <a:t>arXiv</a:t>
            </a:r>
            <a:r>
              <a:rPr lang="en-US" sz="2000" dirty="0"/>
              <a:t>: 2110.14023</a:t>
            </a:r>
          </a:p>
          <a:p>
            <a:r>
              <a:rPr lang="en-US" sz="2000" dirty="0"/>
              <a:t>MC: GENIE v3 tune</a:t>
            </a:r>
          </a:p>
        </p:txBody>
      </p:sp>
      <p:sp>
        <p:nvSpPr>
          <p:cNvPr id="18" name="Rectangle 17">
            <a:extLst>
              <a:ext uri="{FF2B5EF4-FFF2-40B4-BE49-F238E27FC236}">
                <a16:creationId xmlns:a16="http://schemas.microsoft.com/office/drawing/2014/main" id="{CB8C1D82-F461-9B4B-BA48-77F2E981A8CA}"/>
              </a:ext>
            </a:extLst>
          </p:cNvPr>
          <p:cNvSpPr/>
          <p:nvPr/>
        </p:nvSpPr>
        <p:spPr>
          <a:xfrm>
            <a:off x="10125307" y="3315221"/>
            <a:ext cx="1388267" cy="410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F468F125-D041-0F42-91A3-4966BF54665A}"/>
              </a:ext>
            </a:extLst>
          </p:cNvPr>
          <p:cNvSpPr>
            <a:spLocks noGrp="1"/>
          </p:cNvSpPr>
          <p:nvPr>
            <p:ph type="dt" sz="half" idx="10"/>
          </p:nvPr>
        </p:nvSpPr>
        <p:spPr/>
        <p:txBody>
          <a:bodyPr/>
          <a:lstStyle/>
          <a:p>
            <a:r>
              <a:rPr lang="en-US"/>
              <a:t>Wenqiang Gu</a:t>
            </a:r>
            <a:endParaRPr lang="en-US" dirty="0"/>
          </a:p>
        </p:txBody>
      </p:sp>
      <p:sp>
        <p:nvSpPr>
          <p:cNvPr id="4" name="Slide Number Placeholder 3">
            <a:extLst>
              <a:ext uri="{FF2B5EF4-FFF2-40B4-BE49-F238E27FC236}">
                <a16:creationId xmlns:a16="http://schemas.microsoft.com/office/drawing/2014/main" id="{2B40A069-2AE7-154B-92EB-BCFCE7DA4A4F}"/>
              </a:ext>
            </a:extLst>
          </p:cNvPr>
          <p:cNvSpPr>
            <a:spLocks noGrp="1"/>
          </p:cNvSpPr>
          <p:nvPr>
            <p:ph type="sldNum" sz="quarter" idx="12"/>
          </p:nvPr>
        </p:nvSpPr>
        <p:spPr/>
        <p:txBody>
          <a:bodyPr/>
          <a:lstStyle/>
          <a:p>
            <a:fld id="{A57F9112-1840-42A5-8E86-90BE042C0880}" type="slidenum">
              <a:rPr lang="en-US" smtClean="0"/>
              <a:pPr/>
              <a:t>7</a:t>
            </a:fld>
            <a:endParaRPr lang="en-US" dirty="0"/>
          </a:p>
        </p:txBody>
      </p:sp>
    </p:spTree>
    <p:extLst>
      <p:ext uri="{BB962C8B-B14F-4D97-AF65-F5344CB8AC3E}">
        <p14:creationId xmlns:p14="http://schemas.microsoft.com/office/powerpoint/2010/main" val="29259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2C47-0E35-4369-825D-AB2D0CA34AC9}"/>
              </a:ext>
            </a:extLst>
          </p:cNvPr>
          <p:cNvSpPr>
            <a:spLocks noGrp="1"/>
          </p:cNvSpPr>
          <p:nvPr>
            <p:ph type="title"/>
          </p:nvPr>
        </p:nvSpPr>
        <p:spPr/>
        <p:txBody>
          <a:bodyPr/>
          <a:lstStyle/>
          <a:p>
            <a:r>
              <a:rPr lang="en-US" dirty="0"/>
              <a:t>Systematic Uncertainties</a:t>
            </a:r>
          </a:p>
        </p:txBody>
      </p:sp>
      <p:sp>
        <p:nvSpPr>
          <p:cNvPr id="6" name="Content Placeholder 5">
            <a:extLst>
              <a:ext uri="{FF2B5EF4-FFF2-40B4-BE49-F238E27FC236}">
                <a16:creationId xmlns:a16="http://schemas.microsoft.com/office/drawing/2014/main" id="{B8A167E2-0ED1-408F-A21F-3F0F075B23C8}"/>
              </a:ext>
            </a:extLst>
          </p:cNvPr>
          <p:cNvSpPr>
            <a:spLocks noGrp="1"/>
          </p:cNvSpPr>
          <p:nvPr>
            <p:ph idx="1"/>
          </p:nvPr>
        </p:nvSpPr>
        <p:spPr/>
        <p:txBody>
          <a:bodyPr>
            <a:normAutofit lnSpcReduction="10000"/>
          </a:bodyPr>
          <a:lstStyle/>
          <a:p>
            <a:r>
              <a:rPr lang="en-US" dirty="0"/>
              <a:t>BNB neutrino flux uncertainty</a:t>
            </a:r>
          </a:p>
          <a:p>
            <a:pPr lvl="1"/>
            <a:r>
              <a:rPr lang="en-US" dirty="0" err="1"/>
              <a:t>MiniBooNE</a:t>
            </a:r>
            <a:r>
              <a:rPr lang="en-US" dirty="0"/>
              <a:t>: </a:t>
            </a:r>
            <a:r>
              <a:rPr lang="en-US" dirty="0">
                <a:hlinkClick r:id="rId3"/>
              </a:rPr>
              <a:t>Phys. Rev. D79, 072002 </a:t>
            </a:r>
            <a:endParaRPr lang="en-US" dirty="0"/>
          </a:p>
          <a:p>
            <a:r>
              <a:rPr lang="en-US" dirty="0">
                <a:solidFill>
                  <a:srgbClr val="0000FF"/>
                </a:solidFill>
              </a:rPr>
              <a:t>Neutrino cross section uncertainty</a:t>
            </a:r>
          </a:p>
          <a:p>
            <a:pPr lvl="1"/>
            <a:r>
              <a:rPr lang="en-US" dirty="0">
                <a:solidFill>
                  <a:srgbClr val="0000FF"/>
                </a:solidFill>
              </a:rPr>
              <a:t>GENIE-v3 with the MicroBooNE tune: </a:t>
            </a:r>
            <a:r>
              <a:rPr lang="en-US" sz="1800" u="sng" dirty="0">
                <a:solidFill>
                  <a:srgbClr val="0000FF"/>
                </a:solidFill>
                <a:effectLst/>
                <a:ea typeface="SimSun" panose="02010600030101010101" pitchFamily="2" charset="-122"/>
                <a:cs typeface="QZEBX M+ CMB X 12"/>
                <a:hlinkClick r:id="rId4">
                  <a:extLst>
                    <a:ext uri="{A12FA001-AC4F-418D-AE19-62706E023703}">
                      <ahyp:hlinkClr xmlns:ahyp="http://schemas.microsoft.com/office/drawing/2018/hyperlinkcolor" val="tx"/>
                    </a:ext>
                  </a:extLst>
                </a:hlinkClick>
              </a:rPr>
              <a:t>arXiv:2110.14028</a:t>
            </a:r>
            <a:r>
              <a:rPr lang="en-US" sz="1800" dirty="0">
                <a:solidFill>
                  <a:srgbClr val="0000FF"/>
                </a:solidFill>
                <a:effectLst/>
                <a:ea typeface="SimSun" panose="02010600030101010101" pitchFamily="2" charset="-122"/>
                <a:cs typeface="QZEBX M+ CMB X 12"/>
              </a:rPr>
              <a:t> </a:t>
            </a:r>
          </a:p>
          <a:p>
            <a:r>
              <a:rPr lang="en-US" dirty="0"/>
              <a:t>Detector systematics</a:t>
            </a:r>
          </a:p>
          <a:p>
            <a:pPr lvl="1"/>
            <a:r>
              <a:rPr lang="en-US" dirty="0"/>
              <a:t>TPC, Light, Space Charge, Recombination</a:t>
            </a:r>
          </a:p>
          <a:p>
            <a:pPr lvl="1"/>
            <a:r>
              <a:rPr lang="en-US" dirty="0"/>
              <a:t>Bootstrapping approach</a:t>
            </a:r>
          </a:p>
          <a:p>
            <a:r>
              <a:rPr lang="en-US" dirty="0"/>
              <a:t>Hadron-argon interaction uncertainty</a:t>
            </a:r>
          </a:p>
          <a:p>
            <a:pPr lvl="1"/>
            <a:r>
              <a:rPr lang="en-US" dirty="0"/>
              <a:t>GEANT4 reweight</a:t>
            </a:r>
          </a:p>
          <a:p>
            <a:r>
              <a:rPr lang="en-US" dirty="0"/>
              <a:t>MC statistical uncertainty</a:t>
            </a:r>
          </a:p>
          <a:p>
            <a:pPr lvl="1"/>
            <a:r>
              <a:rPr lang="en-US" dirty="0"/>
              <a:t>Bayesian approach</a:t>
            </a:r>
          </a:p>
          <a:p>
            <a:r>
              <a:rPr lang="en-US" dirty="0"/>
              <a:t>Dirt systematics</a:t>
            </a:r>
          </a:p>
          <a:p>
            <a:pPr lvl="1"/>
            <a:r>
              <a:rPr lang="en-US" dirty="0"/>
              <a:t>Materials outside the cryostat</a:t>
            </a:r>
          </a:p>
          <a:p>
            <a:endParaRPr lang="en-US" dirty="0"/>
          </a:p>
          <a:p>
            <a:endParaRPr lang="en-US" dirty="0"/>
          </a:p>
        </p:txBody>
      </p:sp>
      <p:sp>
        <p:nvSpPr>
          <p:cNvPr id="4" name="Footer Placeholder 3">
            <a:extLst>
              <a:ext uri="{FF2B5EF4-FFF2-40B4-BE49-F238E27FC236}">
                <a16:creationId xmlns:a16="http://schemas.microsoft.com/office/drawing/2014/main" id="{43ABF54D-91F4-4B13-B8F9-25124006706D}"/>
              </a:ext>
            </a:extLst>
          </p:cNvPr>
          <p:cNvSpPr>
            <a:spLocks noGrp="1"/>
          </p:cNvSpPr>
          <p:nvPr>
            <p:ph type="ftr" sz="quarter" idx="11"/>
          </p:nvPr>
        </p:nvSpPr>
        <p:spPr/>
        <p:txBody>
          <a:bodyPr/>
          <a:lstStyle/>
          <a:p>
            <a:r>
              <a:rPr lang="en-US"/>
              <a:t>Brookhaven Forum 2021</a:t>
            </a:r>
          </a:p>
        </p:txBody>
      </p:sp>
      <p:pic>
        <p:nvPicPr>
          <p:cNvPr id="8" name="Picture 7">
            <a:extLst>
              <a:ext uri="{FF2B5EF4-FFF2-40B4-BE49-F238E27FC236}">
                <a16:creationId xmlns:a16="http://schemas.microsoft.com/office/drawing/2014/main" id="{DB2C9366-D75D-674A-A009-439A40E61614}"/>
              </a:ext>
            </a:extLst>
          </p:cNvPr>
          <p:cNvPicPr>
            <a:picLocks noChangeAspect="1"/>
          </p:cNvPicPr>
          <p:nvPr/>
        </p:nvPicPr>
        <p:blipFill>
          <a:blip r:embed="rId5"/>
          <a:stretch>
            <a:fillRect/>
          </a:stretch>
        </p:blipFill>
        <p:spPr>
          <a:xfrm>
            <a:off x="7531100" y="1299313"/>
            <a:ext cx="4660900" cy="4826000"/>
          </a:xfrm>
          <a:prstGeom prst="rect">
            <a:avLst/>
          </a:prstGeom>
        </p:spPr>
      </p:pic>
      <p:sp>
        <p:nvSpPr>
          <p:cNvPr id="3" name="Date Placeholder 2">
            <a:extLst>
              <a:ext uri="{FF2B5EF4-FFF2-40B4-BE49-F238E27FC236}">
                <a16:creationId xmlns:a16="http://schemas.microsoft.com/office/drawing/2014/main" id="{99D6990F-C50E-C040-B8EE-26B5891F3032}"/>
              </a:ext>
            </a:extLst>
          </p:cNvPr>
          <p:cNvSpPr>
            <a:spLocks noGrp="1"/>
          </p:cNvSpPr>
          <p:nvPr>
            <p:ph type="dt" sz="half" idx="10"/>
          </p:nvPr>
        </p:nvSpPr>
        <p:spPr/>
        <p:txBody>
          <a:bodyPr/>
          <a:lstStyle/>
          <a:p>
            <a:r>
              <a:rPr lang="en-US"/>
              <a:t>Wenqiang Gu</a:t>
            </a:r>
            <a:endParaRPr lang="en-US" dirty="0"/>
          </a:p>
        </p:txBody>
      </p:sp>
      <p:sp>
        <p:nvSpPr>
          <p:cNvPr id="7" name="TextBox 6">
            <a:extLst>
              <a:ext uri="{FF2B5EF4-FFF2-40B4-BE49-F238E27FC236}">
                <a16:creationId xmlns:a16="http://schemas.microsoft.com/office/drawing/2014/main" id="{B51F7CFA-D018-AE48-9EA4-E5A77F8F1453}"/>
              </a:ext>
            </a:extLst>
          </p:cNvPr>
          <p:cNvSpPr txBox="1"/>
          <p:nvPr/>
        </p:nvSpPr>
        <p:spPr>
          <a:xfrm>
            <a:off x="8153400" y="6234237"/>
            <a:ext cx="2068773" cy="338554"/>
          </a:xfrm>
          <a:prstGeom prst="rect">
            <a:avLst/>
          </a:prstGeom>
          <a:noFill/>
        </p:spPr>
        <p:txBody>
          <a:bodyPr wrap="square" rtlCol="0">
            <a:spAutoFit/>
          </a:bodyPr>
          <a:lstStyle/>
          <a:p>
            <a:r>
              <a:rPr lang="en-US" sz="1600" dirty="0"/>
              <a:t>Fully contained (FC) </a:t>
            </a:r>
          </a:p>
        </p:txBody>
      </p:sp>
      <p:sp>
        <p:nvSpPr>
          <p:cNvPr id="9" name="TextBox 8">
            <a:extLst>
              <a:ext uri="{FF2B5EF4-FFF2-40B4-BE49-F238E27FC236}">
                <a16:creationId xmlns:a16="http://schemas.microsoft.com/office/drawing/2014/main" id="{4B9A0A1D-C8F6-E548-B8D3-64CDD3AACF15}"/>
              </a:ext>
            </a:extLst>
          </p:cNvPr>
          <p:cNvSpPr txBox="1"/>
          <p:nvPr/>
        </p:nvSpPr>
        <p:spPr>
          <a:xfrm>
            <a:off x="10099343" y="6234237"/>
            <a:ext cx="2121963" cy="338554"/>
          </a:xfrm>
          <a:prstGeom prst="rect">
            <a:avLst/>
          </a:prstGeom>
          <a:noFill/>
        </p:spPr>
        <p:txBody>
          <a:bodyPr wrap="square" rtlCol="0">
            <a:spAutoFit/>
          </a:bodyPr>
          <a:lstStyle/>
          <a:p>
            <a:r>
              <a:rPr lang="en-US" sz="1600" dirty="0"/>
              <a:t>Partially contained (PC) </a:t>
            </a:r>
          </a:p>
        </p:txBody>
      </p:sp>
      <p:cxnSp>
        <p:nvCxnSpPr>
          <p:cNvPr id="11" name="Straight Arrow Connector 10">
            <a:extLst>
              <a:ext uri="{FF2B5EF4-FFF2-40B4-BE49-F238E27FC236}">
                <a16:creationId xmlns:a16="http://schemas.microsoft.com/office/drawing/2014/main" id="{0E9290C1-BC77-7B46-B9A5-3613E6D84A7D}"/>
              </a:ext>
            </a:extLst>
          </p:cNvPr>
          <p:cNvCxnSpPr>
            <a:cxnSpLocks/>
          </p:cNvCxnSpPr>
          <p:nvPr/>
        </p:nvCxnSpPr>
        <p:spPr>
          <a:xfrm>
            <a:off x="7989626" y="6163537"/>
            <a:ext cx="206877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27425B-D3F8-724C-91E8-9E021E33200E}"/>
              </a:ext>
            </a:extLst>
          </p:cNvPr>
          <p:cNvCxnSpPr>
            <a:cxnSpLocks/>
          </p:cNvCxnSpPr>
          <p:nvPr/>
        </p:nvCxnSpPr>
        <p:spPr>
          <a:xfrm>
            <a:off x="10099343" y="6162757"/>
            <a:ext cx="19652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97B0AB2-B28A-194D-9490-F68370C7F3B7}"/>
              </a:ext>
            </a:extLst>
          </p:cNvPr>
          <p:cNvSpPr>
            <a:spLocks noGrp="1"/>
          </p:cNvSpPr>
          <p:nvPr>
            <p:ph type="sldNum" sz="quarter" idx="12"/>
          </p:nvPr>
        </p:nvSpPr>
        <p:spPr/>
        <p:txBody>
          <a:bodyPr/>
          <a:lstStyle/>
          <a:p>
            <a:fld id="{A57F9112-1840-42A5-8E86-90BE042C0880}" type="slidenum">
              <a:rPr lang="en-US" smtClean="0"/>
              <a:pPr/>
              <a:t>8</a:t>
            </a:fld>
            <a:endParaRPr lang="en-US" dirty="0"/>
          </a:p>
        </p:txBody>
      </p:sp>
    </p:spTree>
    <p:extLst>
      <p:ext uri="{BB962C8B-B14F-4D97-AF65-F5344CB8AC3E}">
        <p14:creationId xmlns:p14="http://schemas.microsoft.com/office/powerpoint/2010/main" val="2570785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6655-3347-4C59-B3E3-CB4DC0EC6756}"/>
              </a:ext>
            </a:extLst>
          </p:cNvPr>
          <p:cNvSpPr>
            <a:spLocks noGrp="1"/>
          </p:cNvSpPr>
          <p:nvPr>
            <p:ph type="title"/>
          </p:nvPr>
        </p:nvSpPr>
        <p:spPr>
          <a:xfrm>
            <a:off x="838200" y="365126"/>
            <a:ext cx="10515600" cy="477196"/>
          </a:xfrm>
        </p:spPr>
        <p:txBody>
          <a:bodyPr>
            <a:normAutofit fontScale="90000"/>
          </a:bodyPr>
          <a:lstStyle/>
          <a:p>
            <a:r>
              <a:rPr lang="en-US" dirty="0"/>
              <a:t>Model Validation: Goodness-of-Fit (GoF)</a:t>
            </a:r>
          </a:p>
        </p:txBody>
      </p:sp>
      <p:sp>
        <p:nvSpPr>
          <p:cNvPr id="3" name="Content Placeholder 2">
            <a:extLst>
              <a:ext uri="{FF2B5EF4-FFF2-40B4-BE49-F238E27FC236}">
                <a16:creationId xmlns:a16="http://schemas.microsoft.com/office/drawing/2014/main" id="{5663A5F1-0391-4342-9CF7-8B02D76588CB}"/>
              </a:ext>
            </a:extLst>
          </p:cNvPr>
          <p:cNvSpPr>
            <a:spLocks noGrp="1"/>
          </p:cNvSpPr>
          <p:nvPr>
            <p:ph idx="1"/>
          </p:nvPr>
        </p:nvSpPr>
        <p:spPr>
          <a:xfrm>
            <a:off x="603681" y="1014101"/>
            <a:ext cx="6866692" cy="1235049"/>
          </a:xfrm>
        </p:spPr>
        <p:txBody>
          <a:bodyPr>
            <a:normAutofit lnSpcReduction="10000"/>
          </a:bodyPr>
          <a:lstStyle/>
          <a:p>
            <a:r>
              <a:rPr lang="en-US" dirty="0"/>
              <a:t>A covariance matrix is built from the full systematics (flux, Xs, detector, MC statistics) and statistics</a:t>
            </a:r>
          </a:p>
        </p:txBody>
      </p:sp>
      <p:pic>
        <p:nvPicPr>
          <p:cNvPr id="7" name="Picture 6">
            <a:extLst>
              <a:ext uri="{FF2B5EF4-FFF2-40B4-BE49-F238E27FC236}">
                <a16:creationId xmlns:a16="http://schemas.microsoft.com/office/drawing/2014/main" id="{CECE4CC3-376D-4962-9C84-4C49B76E0314}"/>
              </a:ext>
            </a:extLst>
          </p:cNvPr>
          <p:cNvPicPr>
            <a:picLocks noChangeAspect="1"/>
          </p:cNvPicPr>
          <p:nvPr/>
        </p:nvPicPr>
        <p:blipFill rotWithShape="1">
          <a:blip r:embed="rId3"/>
          <a:srcRect r="4429"/>
          <a:stretch/>
        </p:blipFill>
        <p:spPr>
          <a:xfrm>
            <a:off x="7635271" y="1319252"/>
            <a:ext cx="4512520" cy="4459315"/>
          </a:xfrm>
          <a:prstGeom prst="rect">
            <a:avLst/>
          </a:prstGeom>
        </p:spPr>
      </p:pic>
      <p:pic>
        <p:nvPicPr>
          <p:cNvPr id="8" name="Picture 7">
            <a:extLst>
              <a:ext uri="{FF2B5EF4-FFF2-40B4-BE49-F238E27FC236}">
                <a16:creationId xmlns:a16="http://schemas.microsoft.com/office/drawing/2014/main" id="{E085BC02-A11C-4C7E-9333-2030093ACAF3}"/>
              </a:ext>
            </a:extLst>
          </p:cNvPr>
          <p:cNvPicPr>
            <a:picLocks noChangeAspect="1"/>
          </p:cNvPicPr>
          <p:nvPr/>
        </p:nvPicPr>
        <p:blipFill rotWithShape="1">
          <a:blip r:embed="rId4"/>
          <a:srcRect l="5358" t="25041" r="-2151"/>
          <a:stretch/>
        </p:blipFill>
        <p:spPr>
          <a:xfrm>
            <a:off x="1531087" y="2259228"/>
            <a:ext cx="4646429" cy="673699"/>
          </a:xfrm>
          <a:prstGeom prst="rect">
            <a:avLst/>
          </a:prstGeom>
          <a:noFill/>
          <a:ln w="19050">
            <a:solidFill>
              <a:schemeClr val="tx1"/>
            </a:solidFill>
          </a:ln>
        </p:spPr>
      </p:pic>
      <p:sp>
        <p:nvSpPr>
          <p:cNvPr id="11" name="Rectangle: Rounded Corners 10">
            <a:extLst>
              <a:ext uri="{FF2B5EF4-FFF2-40B4-BE49-F238E27FC236}">
                <a16:creationId xmlns:a16="http://schemas.microsoft.com/office/drawing/2014/main" id="{66453E1F-DD6D-46BF-90BB-79603BB359E9}"/>
              </a:ext>
            </a:extLst>
          </p:cNvPr>
          <p:cNvSpPr/>
          <p:nvPr/>
        </p:nvSpPr>
        <p:spPr>
          <a:xfrm>
            <a:off x="8209057" y="5761841"/>
            <a:ext cx="2910349"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9CC130-21EB-4065-BBCA-E71FDF32F2FE}"/>
                  </a:ext>
                </a:extLst>
              </p:cNvPr>
              <p:cNvSpPr txBox="1"/>
              <p:nvPr/>
            </p:nvSpPr>
            <p:spPr>
              <a:xfrm>
                <a:off x="8661341" y="6056809"/>
                <a:ext cx="2320413" cy="3918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𝛎</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𝛍</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𝐡𝐚𝐝</m:t>
                          </m:r>
                        </m:sub>
                        <m:sup>
                          <m:r>
                            <a:rPr lang="en-US" b="1" i="0" smtClean="0">
                              <a:latin typeface="Cambria Math" panose="02040503050406030204" pitchFamily="18" charset="0"/>
                            </a:rPr>
                            <m:t>𝐫𝐞𝐜</m:t>
                          </m:r>
                        </m:sup>
                      </m:sSubSup>
                    </m:oMath>
                  </m:oMathPara>
                </a14:m>
                <a:endParaRPr lang="en-US" b="1" dirty="0"/>
              </a:p>
            </p:txBody>
          </p:sp>
        </mc:Choice>
        <mc:Fallback xmlns="">
          <p:sp>
            <p:nvSpPr>
              <p:cNvPr id="12" name="TextBox 11">
                <a:extLst>
                  <a:ext uri="{FF2B5EF4-FFF2-40B4-BE49-F238E27FC236}">
                    <a16:creationId xmlns:a16="http://schemas.microsoft.com/office/drawing/2014/main" id="{C49CC130-21EB-4065-BBCA-E71FDF32F2FE}"/>
                  </a:ext>
                </a:extLst>
              </p:cNvPr>
              <p:cNvSpPr txBox="1">
                <a:spLocks noRot="1" noChangeAspect="1" noMove="1" noResize="1" noEditPoints="1" noAdjustHandles="1" noChangeArrowheads="1" noChangeShapeType="1" noTextEdit="1"/>
              </p:cNvSpPr>
              <p:nvPr/>
            </p:nvSpPr>
            <p:spPr>
              <a:xfrm>
                <a:off x="8661341" y="6056809"/>
                <a:ext cx="2320413" cy="391839"/>
              </a:xfrm>
              <a:prstGeom prst="rect">
                <a:avLst/>
              </a:prstGeom>
              <a:blipFill>
                <a:blip r:embed="rId5"/>
                <a:stretch>
                  <a:fillRect b="-625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6B9DA1C-6AB2-4BF9-AE29-7D2630C449EA}"/>
              </a:ext>
            </a:extLst>
          </p:cNvPr>
          <p:cNvSpPr/>
          <p:nvPr/>
        </p:nvSpPr>
        <p:spPr>
          <a:xfrm>
            <a:off x="8190924" y="5712368"/>
            <a:ext cx="2091085" cy="369332"/>
          </a:xfrm>
          <a:prstGeom prst="rect">
            <a:avLst/>
          </a:prstGeom>
        </p:spPr>
        <p:txBody>
          <a:bodyPr wrap="none">
            <a:spAutoFit/>
          </a:bodyPr>
          <a:lstStyle/>
          <a:p>
            <a:r>
              <a:rPr lang="en-US" dirty="0"/>
              <a:t>Calorimetric energy:</a:t>
            </a:r>
          </a:p>
        </p:txBody>
      </p:sp>
      <p:cxnSp>
        <p:nvCxnSpPr>
          <p:cNvPr id="14" name="Connector: Curved 13">
            <a:extLst>
              <a:ext uri="{FF2B5EF4-FFF2-40B4-BE49-F238E27FC236}">
                <a16:creationId xmlns:a16="http://schemas.microsoft.com/office/drawing/2014/main" id="{AF071F42-55EE-47D5-A969-2B5A4129EB0A}"/>
              </a:ext>
            </a:extLst>
          </p:cNvPr>
          <p:cNvCxnSpPr>
            <a:cxnSpLocks/>
            <a:stCxn id="11" idx="3"/>
          </p:cNvCxnSpPr>
          <p:nvPr/>
        </p:nvCxnSpPr>
        <p:spPr>
          <a:xfrm flipV="1">
            <a:off x="11119406" y="5513166"/>
            <a:ext cx="385022" cy="578056"/>
          </a:xfrm>
          <a:prstGeom prst="curvedConnector2">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8766BC60-09A2-4AF9-9F14-EAD8FDE729F5}"/>
                  </a:ext>
                </a:extLst>
              </p:cNvPr>
              <p:cNvSpPr txBox="1">
                <a:spLocks/>
              </p:cNvSpPr>
              <p:nvPr/>
            </p:nvSpPr>
            <p:spPr>
              <a:xfrm>
                <a:off x="603680" y="3104707"/>
                <a:ext cx="7031591" cy="3500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ebdings" panose="05030102010509060703"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p>
                      <m:sSupPr>
                        <m:ctrlPr>
                          <a:rPr lang="en-US" i="1" smtClean="0">
                            <a:latin typeface="Cambria Math" panose="02040503050406030204" pitchFamily="18" charset="0"/>
                          </a:rPr>
                        </m:ctrlPr>
                      </m:sSupPr>
                      <m:e>
                        <m:r>
                          <m:rPr>
                            <m:sty m:val="p"/>
                          </m:rPr>
                          <a:rPr lang="en-US" smtClean="0">
                            <a:latin typeface="Cambria Math" panose="02040503050406030204" pitchFamily="18" charset="0"/>
                          </a:rPr>
                          <m:t>χ</m:t>
                        </m:r>
                      </m:e>
                      <m:sup>
                        <m:r>
                          <a:rPr lang="en-US" smtClean="0">
                            <a:latin typeface="Cambria Math" panose="02040503050406030204" pitchFamily="18" charset="0"/>
                          </a:rPr>
                          <m:t>2</m:t>
                        </m:r>
                      </m:sup>
                    </m:sSup>
                  </m:oMath>
                </a14:m>
                <a:r>
                  <a:rPr lang="en-US" dirty="0"/>
                  <a:t>/</a:t>
                </a:r>
                <a:r>
                  <a:rPr lang="en-US" dirty="0" err="1"/>
                  <a:t>ndf</a:t>
                </a:r>
                <a:r>
                  <a:rPr lang="en-US" dirty="0"/>
                  <a:t>: goodness-of-fit for the overall model</a:t>
                </a:r>
              </a:p>
              <a:p>
                <a:r>
                  <a:rPr lang="en-US" dirty="0"/>
                  <a:t>A reasonable GoF of </a:t>
                </a:r>
                <a14:m>
                  <m:oMath xmlns:m="http://schemas.openxmlformats.org/officeDocument/2006/math">
                    <m:sSubSup>
                      <m:sSubSupPr>
                        <m:ctrlPr>
                          <a:rPr lang="en-US" b="1" i="1" smtClean="0">
                            <a:latin typeface="Cambria Math" panose="02040503050406030204" pitchFamily="18" charset="0"/>
                          </a:rPr>
                        </m:ctrlPr>
                      </m:sSubSupPr>
                      <m:e>
                        <m:r>
                          <a:rPr lang="en-US" b="1" smtClean="0">
                            <a:latin typeface="Cambria Math" panose="02040503050406030204" pitchFamily="18" charset="0"/>
                          </a:rPr>
                          <m:t>𝐄</m:t>
                        </m:r>
                      </m:e>
                      <m:sub>
                        <m:r>
                          <a:rPr lang="en-US" b="1" smtClean="0">
                            <a:latin typeface="Cambria Math" panose="02040503050406030204" pitchFamily="18" charset="0"/>
                          </a:rPr>
                          <m:t>𝛎</m:t>
                        </m:r>
                      </m:sub>
                      <m:sup>
                        <m:r>
                          <a:rPr lang="en-US" b="1" smtClean="0">
                            <a:latin typeface="Cambria Math" panose="02040503050406030204" pitchFamily="18" charset="0"/>
                          </a:rPr>
                          <m:t>𝐫𝐞𝐜</m:t>
                        </m:r>
                      </m:sup>
                    </m:sSubSup>
                  </m:oMath>
                </a14:m>
                <a:r>
                  <a:rPr lang="en-US" dirty="0"/>
                  <a:t> indicates data-MC difference can be well covered by systematics</a:t>
                </a:r>
              </a:p>
              <a:p>
                <a:r>
                  <a:rPr lang="en-US" dirty="0">
                    <a:solidFill>
                      <a:srgbClr val="0432FF"/>
                    </a:solidFill>
                  </a:rPr>
                  <a:t>Overestimation of part of uncertainties could hide the potential bias in other part</a:t>
                </a:r>
              </a:p>
              <a:p>
                <a:pPr lvl="1"/>
                <a:r>
                  <a:rPr lang="en-US" dirty="0">
                    <a:solidFill>
                      <a:srgbClr val="0432FF"/>
                    </a:solidFill>
                  </a:rPr>
                  <a:t>This can be solved with conditional covariance formalism</a:t>
                </a:r>
                <a:endParaRPr lang="en-US" dirty="0"/>
              </a:p>
            </p:txBody>
          </p:sp>
        </mc:Choice>
        <mc:Fallback xmlns="">
          <p:sp>
            <p:nvSpPr>
              <p:cNvPr id="18" name="Content Placeholder 2">
                <a:extLst>
                  <a:ext uri="{FF2B5EF4-FFF2-40B4-BE49-F238E27FC236}">
                    <a16:creationId xmlns:a16="http://schemas.microsoft.com/office/drawing/2014/main" id="{8766BC60-09A2-4AF9-9F14-EAD8FDE729F5}"/>
                  </a:ext>
                </a:extLst>
              </p:cNvPr>
              <p:cNvSpPr txBox="1">
                <a:spLocks noRot="1" noChangeAspect="1" noMove="1" noResize="1" noEditPoints="1" noAdjustHandles="1" noChangeArrowheads="1" noChangeShapeType="1" noTextEdit="1"/>
              </p:cNvSpPr>
              <p:nvPr/>
            </p:nvSpPr>
            <p:spPr>
              <a:xfrm>
                <a:off x="603680" y="3104707"/>
                <a:ext cx="7031591" cy="3500279"/>
              </a:xfrm>
              <a:prstGeom prst="rect">
                <a:avLst/>
              </a:prstGeom>
              <a:blipFill>
                <a:blip r:embed="rId6"/>
                <a:stretch>
                  <a:fillRect l="-1622" t="-2899" r="-126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E95B170-EDFB-47E3-88EE-9A36891BD786}"/>
              </a:ext>
            </a:extLst>
          </p:cNvPr>
          <p:cNvSpPr txBox="1"/>
          <p:nvPr/>
        </p:nvSpPr>
        <p:spPr>
          <a:xfrm>
            <a:off x="8353985" y="1287353"/>
            <a:ext cx="337702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MicroBooNE (5.327E19 POT)</a:t>
            </a:r>
          </a:p>
        </p:txBody>
      </p:sp>
      <p:sp>
        <p:nvSpPr>
          <p:cNvPr id="5" name="Footer Placeholder 4">
            <a:extLst>
              <a:ext uri="{FF2B5EF4-FFF2-40B4-BE49-F238E27FC236}">
                <a16:creationId xmlns:a16="http://schemas.microsoft.com/office/drawing/2014/main" id="{9BD23BC1-5EB2-7242-ABE6-2B2E80E9E7ED}"/>
              </a:ext>
            </a:extLst>
          </p:cNvPr>
          <p:cNvSpPr>
            <a:spLocks noGrp="1"/>
          </p:cNvSpPr>
          <p:nvPr>
            <p:ph type="ftr" sz="quarter" idx="11"/>
          </p:nvPr>
        </p:nvSpPr>
        <p:spPr/>
        <p:txBody>
          <a:bodyPr/>
          <a:lstStyle/>
          <a:p>
            <a:r>
              <a:rPr lang="en-US"/>
              <a:t>Brookhaven Forum 2021</a:t>
            </a:r>
            <a:endParaRPr lang="en-US" dirty="0"/>
          </a:p>
        </p:txBody>
      </p:sp>
      <p:sp>
        <p:nvSpPr>
          <p:cNvPr id="9" name="Date Placeholder 8">
            <a:extLst>
              <a:ext uri="{FF2B5EF4-FFF2-40B4-BE49-F238E27FC236}">
                <a16:creationId xmlns:a16="http://schemas.microsoft.com/office/drawing/2014/main" id="{5CDC36A8-CB70-7B49-9581-B24118F73903}"/>
              </a:ext>
            </a:extLst>
          </p:cNvPr>
          <p:cNvSpPr>
            <a:spLocks noGrp="1"/>
          </p:cNvSpPr>
          <p:nvPr>
            <p:ph type="dt" sz="half" idx="10"/>
          </p:nvPr>
        </p:nvSpPr>
        <p:spPr/>
        <p:txBody>
          <a:bodyPr/>
          <a:lstStyle/>
          <a:p>
            <a:r>
              <a:rPr lang="en-US"/>
              <a:t>Wenqiang Gu</a:t>
            </a:r>
            <a:endParaRPr lang="en-US" dirty="0"/>
          </a:p>
        </p:txBody>
      </p:sp>
      <p:sp>
        <p:nvSpPr>
          <p:cNvPr id="4" name="TextBox 3">
            <a:extLst>
              <a:ext uri="{FF2B5EF4-FFF2-40B4-BE49-F238E27FC236}">
                <a16:creationId xmlns:a16="http://schemas.microsoft.com/office/drawing/2014/main" id="{1C5FE3FE-5A82-3B45-B04E-00143FA75971}"/>
              </a:ext>
            </a:extLst>
          </p:cNvPr>
          <p:cNvSpPr txBox="1"/>
          <p:nvPr/>
        </p:nvSpPr>
        <p:spPr>
          <a:xfrm>
            <a:off x="8661341" y="3331144"/>
            <a:ext cx="419159" cy="369332"/>
          </a:xfrm>
          <a:prstGeom prst="rect">
            <a:avLst/>
          </a:prstGeom>
          <a:noFill/>
        </p:spPr>
        <p:txBody>
          <a:bodyPr wrap="square" rtlCol="0">
            <a:spAutoFit/>
          </a:bodyPr>
          <a:lstStyle/>
          <a:p>
            <a:r>
              <a:rPr lang="en-US" dirty="0"/>
              <a:t>FC</a:t>
            </a:r>
          </a:p>
        </p:txBody>
      </p:sp>
      <p:sp>
        <p:nvSpPr>
          <p:cNvPr id="15" name="TextBox 14">
            <a:extLst>
              <a:ext uri="{FF2B5EF4-FFF2-40B4-BE49-F238E27FC236}">
                <a16:creationId xmlns:a16="http://schemas.microsoft.com/office/drawing/2014/main" id="{2515CF65-F0EC-584C-AEAA-43992789A098}"/>
              </a:ext>
            </a:extLst>
          </p:cNvPr>
          <p:cNvSpPr txBox="1"/>
          <p:nvPr/>
        </p:nvSpPr>
        <p:spPr>
          <a:xfrm>
            <a:off x="10512681" y="3317516"/>
            <a:ext cx="606725" cy="369332"/>
          </a:xfrm>
          <a:prstGeom prst="rect">
            <a:avLst/>
          </a:prstGeom>
          <a:noFill/>
        </p:spPr>
        <p:txBody>
          <a:bodyPr wrap="square" rtlCol="0">
            <a:spAutoFit/>
          </a:bodyPr>
          <a:lstStyle/>
          <a:p>
            <a:r>
              <a:rPr lang="en-US" dirty="0"/>
              <a:t>PC</a:t>
            </a:r>
          </a:p>
        </p:txBody>
      </p:sp>
      <p:sp>
        <p:nvSpPr>
          <p:cNvPr id="6" name="Slide Number Placeholder 5">
            <a:extLst>
              <a:ext uri="{FF2B5EF4-FFF2-40B4-BE49-F238E27FC236}">
                <a16:creationId xmlns:a16="http://schemas.microsoft.com/office/drawing/2014/main" id="{022D11EB-ACA7-8141-AF2D-206B001C48F8}"/>
              </a:ext>
            </a:extLst>
          </p:cNvPr>
          <p:cNvSpPr>
            <a:spLocks noGrp="1"/>
          </p:cNvSpPr>
          <p:nvPr>
            <p:ph type="sldNum" sz="quarter" idx="12"/>
          </p:nvPr>
        </p:nvSpPr>
        <p:spPr/>
        <p:txBody>
          <a:bodyPr/>
          <a:lstStyle/>
          <a:p>
            <a:fld id="{A57F9112-1840-42A5-8E86-90BE042C0880}" type="slidenum">
              <a:rPr lang="en-US" smtClean="0"/>
              <a:pPr/>
              <a:t>9</a:t>
            </a:fld>
            <a:endParaRPr lang="en-US" dirty="0"/>
          </a:p>
        </p:txBody>
      </p:sp>
    </p:spTree>
    <p:extLst>
      <p:ext uri="{BB962C8B-B14F-4D97-AF65-F5344CB8AC3E}">
        <p14:creationId xmlns:p14="http://schemas.microsoft.com/office/powerpoint/2010/main" val="278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34DFABE-ACA0-470D-9B1C-EFD2A0654FF9}" vid="{70929F5F-A18A-46DF-B686-E17F98BA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microboone-16to9</Template>
  <TotalTime>1425</TotalTime>
  <Words>4105</Words>
  <Application>Microsoft Macintosh PowerPoint</Application>
  <PresentationFormat>Widescreen</PresentationFormat>
  <Paragraphs>511</Paragraphs>
  <Slides>32</Slides>
  <Notes>26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4" baseType="lpstr">
      <vt:lpstr>Arial</vt:lpstr>
      <vt:lpstr>Calibri</vt:lpstr>
      <vt:lpstr>Calibri Light</vt:lpstr>
      <vt:lpstr>Cambria Math</vt:lpstr>
      <vt:lpstr>Courier New</vt:lpstr>
      <vt:lpstr>Gill Sans MT</vt:lpstr>
      <vt:lpstr>Times New Roman</vt:lpstr>
      <vt:lpstr>Walbaum Heading</vt:lpstr>
      <vt:lpstr>Webdings</vt:lpstr>
      <vt:lpstr>Wingdings</vt:lpstr>
      <vt:lpstr>Office Theme</vt:lpstr>
      <vt:lpstr>Equation</vt:lpstr>
      <vt:lpstr>Measurement of Energy-dependent Inclusive Muon Neutrino Charged-Current Cross Section at MicroBooNE</vt:lpstr>
      <vt:lpstr>MicroBooNE Overview</vt:lpstr>
      <vt:lpstr>Measurements of Inclusive ν_μCharged-Current (CC) Cross Section</vt:lpstr>
      <vt:lpstr>Highlights in This Talk</vt:lpstr>
      <vt:lpstr>Energy Model Validation: True E_ν to E_ν^rec</vt:lpstr>
      <vt:lpstr>Verify the modeling of the missing hadronic energy at MicroBooNE</vt:lpstr>
      <vt:lpstr>Selection of Inclusive Charged-Current ν_μ Interactions</vt:lpstr>
      <vt:lpstr>Systematic Uncertainties</vt:lpstr>
      <vt:lpstr>Model Validation: Goodness-of-Fit (GoF)</vt:lpstr>
      <vt:lpstr>Conditional expectation &amp; covariance</vt:lpstr>
      <vt:lpstr>Model Validation: M(E_μ^rec) vs. μ(E_μ^rec)</vt:lpstr>
      <vt:lpstr>Model Validation: M(E_had^rec) vs. μ(E_had^rec)</vt:lpstr>
      <vt:lpstr>Model Validation: M(E_had^rec) vs. μ(E_had^rec | E_μ^rec,cosθ_μ^rec, E_ν)</vt:lpstr>
      <vt:lpstr>Is the new method really working?</vt:lpstr>
      <vt:lpstr>Cross Section Unfolding</vt:lpstr>
      <vt:lpstr>Towards σ(E) with Unfolding</vt:lpstr>
      <vt:lpstr>Cross Section Extraction</vt:lpstr>
      <vt:lpstr>Cross Section Extraction</vt:lpstr>
      <vt:lpstr>Result (I): Total Cross Section σ(E)</vt:lpstr>
      <vt:lpstr>Result (II): Differential Cross Section </vt:lpstr>
      <vt:lpstr>Summary</vt:lpstr>
      <vt:lpstr>Backup Slides</vt:lpstr>
      <vt:lpstr>Strategy for Further Validating the Hadronic Missing Energy</vt:lpstr>
      <vt:lpstr>What if an incorrect modeling of missing energy?</vt:lpstr>
      <vt:lpstr>MicroBooNE GENIE Tune</vt:lpstr>
      <vt:lpstr>Cross Section Extraction</vt:lpstr>
      <vt:lpstr>0p/Np separation in νµCC</vt:lpstr>
      <vt:lpstr>Model Comparison in High Dimension</vt:lpstr>
      <vt:lpstr>Procedure Validation with Simulated Data</vt:lpstr>
      <vt:lpstr>Validation with Simulated Data</vt:lpstr>
      <vt:lpstr>νµCC and νeCC Event Selection</vt:lpstr>
      <vt:lpstr>Neutrino Energy Reconstruction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 Wenqiang</dc:creator>
  <cp:lastModifiedBy>Gu, Wenqiang</cp:lastModifiedBy>
  <cp:revision>21</cp:revision>
  <dcterms:created xsi:type="dcterms:W3CDTF">2021-07-06T02:52:59Z</dcterms:created>
  <dcterms:modified xsi:type="dcterms:W3CDTF">2021-11-04T17:25:36Z</dcterms:modified>
</cp:coreProperties>
</file>